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70" r:id="rId13"/>
    <p:sldId id="271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4" y="-3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3"/>
          <c:order val="0"/>
          <c:tx>
            <c:strRef>
              <c:f>'1º ARTE'!$A$4</c:f>
              <c:strCache>
                <c:ptCount val="1"/>
                <c:pt idx="0">
                  <c:v>Historia del Pensamiento I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val>
            <c:numRef>
              <c:f>'1º ARTE'!$B$4:$I$4</c:f>
              <c:numCache>
                <c:formatCode>0.00</c:formatCode>
                <c:ptCount val="8"/>
                <c:pt idx="0">
                  <c:v>4.869565217391305</c:v>
                </c:pt>
                <c:pt idx="1">
                  <c:v>4.586956521739131</c:v>
                </c:pt>
                <c:pt idx="2">
                  <c:v>5.228260869565217</c:v>
                </c:pt>
                <c:pt idx="3">
                  <c:v>4.869565217391305</c:v>
                </c:pt>
                <c:pt idx="4">
                  <c:v>4.673913043478261</c:v>
                </c:pt>
                <c:pt idx="5">
                  <c:v>4.956521739130435</c:v>
                </c:pt>
                <c:pt idx="6">
                  <c:v>4.48913043478261</c:v>
                </c:pt>
                <c:pt idx="7">
                  <c:v>4.956521739130435</c:v>
                </c:pt>
              </c:numCache>
            </c:numRef>
          </c:val>
        </c:ser>
        <c:ser>
          <c:idx val="5"/>
          <c:order val="1"/>
          <c:tx>
            <c:strRef>
              <c:f>'1º ARTE'!$A$6</c:f>
              <c:strCache>
                <c:ptCount val="1"/>
                <c:pt idx="0">
                  <c:v>Introducción Ciencias Sociales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'1º ARTE'!$B$6:$I$6</c:f>
              <c:numCache>
                <c:formatCode>0.00</c:formatCode>
                <c:ptCount val="8"/>
                <c:pt idx="0">
                  <c:v>4.852272727272728</c:v>
                </c:pt>
                <c:pt idx="1">
                  <c:v>5.101123595505618</c:v>
                </c:pt>
                <c:pt idx="2">
                  <c:v>4.685393258426965</c:v>
                </c:pt>
                <c:pt idx="3">
                  <c:v>3.97752808988764</c:v>
                </c:pt>
                <c:pt idx="4">
                  <c:v>4.359550561797751</c:v>
                </c:pt>
                <c:pt idx="5">
                  <c:v>5.03370786516854</c:v>
                </c:pt>
                <c:pt idx="6">
                  <c:v>3.764044943820225</c:v>
                </c:pt>
                <c:pt idx="7">
                  <c:v>4.415730337078651</c:v>
                </c:pt>
              </c:numCache>
            </c:numRef>
          </c:val>
        </c:ser>
        <c:ser>
          <c:idx val="7"/>
          <c:order val="2"/>
          <c:tx>
            <c:strRef>
              <c:f>'1º ARTE'!$A$8</c:f>
              <c:strCache>
                <c:ptCount val="1"/>
                <c:pt idx="0">
                  <c:v>Geografía Regional</c:v>
                </c:pt>
              </c:strCache>
            </c:strRef>
          </c:tx>
          <c:marker>
            <c:symbol val="none"/>
          </c:marker>
          <c:val>
            <c:numRef>
              <c:f>'1º ARTE'!$B$8:$I$8</c:f>
              <c:numCache>
                <c:formatCode>0.00</c:formatCode>
                <c:ptCount val="8"/>
                <c:pt idx="0">
                  <c:v>5.157303370786516</c:v>
                </c:pt>
                <c:pt idx="1">
                  <c:v>5.134831460674158</c:v>
                </c:pt>
                <c:pt idx="2">
                  <c:v>5.386363636363638</c:v>
                </c:pt>
                <c:pt idx="3">
                  <c:v>5.045454545454546</c:v>
                </c:pt>
                <c:pt idx="4">
                  <c:v>5.227272727272728</c:v>
                </c:pt>
                <c:pt idx="5">
                  <c:v>5.170454545454546</c:v>
                </c:pt>
                <c:pt idx="6">
                  <c:v>4.829545454545453</c:v>
                </c:pt>
                <c:pt idx="7">
                  <c:v>5.079545454545454</c:v>
                </c:pt>
              </c:numCache>
            </c:numRef>
          </c:val>
        </c:ser>
        <c:ser>
          <c:idx val="9"/>
          <c:order val="3"/>
          <c:tx>
            <c:strRef>
              <c:f>'1º ARTE'!$A$10</c:f>
              <c:strCache>
                <c:ptCount val="1"/>
                <c:pt idx="0">
                  <c:v>Prehistoria I</c:v>
                </c:pt>
              </c:strCache>
            </c:strRef>
          </c:tx>
          <c:marker>
            <c:symbol val="none"/>
          </c:marker>
          <c:val>
            <c:numRef>
              <c:f>'1º ARTE'!$B$10:$I$10</c:f>
              <c:numCache>
                <c:formatCode>0.00</c:formatCode>
                <c:ptCount val="8"/>
                <c:pt idx="0">
                  <c:v>5.206896551724138</c:v>
                </c:pt>
                <c:pt idx="1">
                  <c:v>5.287356321839081</c:v>
                </c:pt>
                <c:pt idx="2">
                  <c:v>5.655172413793103</c:v>
                </c:pt>
                <c:pt idx="3">
                  <c:v>5.390804597701148</c:v>
                </c:pt>
                <c:pt idx="4">
                  <c:v>5.356321839080459</c:v>
                </c:pt>
                <c:pt idx="5">
                  <c:v>5.356321839080459</c:v>
                </c:pt>
                <c:pt idx="6">
                  <c:v>4.850574712643678</c:v>
                </c:pt>
                <c:pt idx="7">
                  <c:v>5.482758620689655</c:v>
                </c:pt>
              </c:numCache>
            </c:numRef>
          </c:val>
        </c:ser>
        <c:ser>
          <c:idx val="11"/>
          <c:order val="4"/>
          <c:tx>
            <c:strRef>
              <c:f>'1º ARTE'!$A$12</c:f>
              <c:strCache>
                <c:ptCount val="1"/>
                <c:pt idx="0">
                  <c:v>Historia del Arte Antiguo</c:v>
                </c:pt>
              </c:strCache>
            </c:strRef>
          </c:tx>
          <c:marker>
            <c:symbol val="none"/>
          </c:marker>
          <c:val>
            <c:numRef>
              <c:f>'1º ARTE'!$B$12:$I$12</c:f>
              <c:numCache>
                <c:formatCode>0.00</c:formatCode>
                <c:ptCount val="8"/>
                <c:pt idx="0">
                  <c:v>4.855555555555553</c:v>
                </c:pt>
                <c:pt idx="1">
                  <c:v>4.8</c:v>
                </c:pt>
                <c:pt idx="2">
                  <c:v>4.866666666666666</c:v>
                </c:pt>
                <c:pt idx="3">
                  <c:v>5.022222222222222</c:v>
                </c:pt>
                <c:pt idx="4">
                  <c:v>5.022222222222222</c:v>
                </c:pt>
                <c:pt idx="5">
                  <c:v>5.111111111111111</c:v>
                </c:pt>
                <c:pt idx="6">
                  <c:v>4.011111111111111</c:v>
                </c:pt>
                <c:pt idx="7">
                  <c:v>4.955555555555555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9247192"/>
        <c:axId val="2129250312"/>
      </c:radarChart>
      <c:catAx>
        <c:axId val="21292471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29250312"/>
        <c:crosses val="autoZero"/>
        <c:auto val="0"/>
        <c:lblAlgn val="ctr"/>
        <c:lblOffset val="100"/>
        <c:noMultiLvlLbl val="0"/>
      </c:catAx>
      <c:valAx>
        <c:axId val="2129250312"/>
        <c:scaling>
          <c:orientation val="minMax"/>
        </c:scaling>
        <c:delete val="0"/>
        <c:axPos val="l"/>
        <c:majorGridlines/>
        <c:numFmt formatCode="0" sourceLinked="0"/>
        <c:majorTickMark val="cross"/>
        <c:minorTickMark val="none"/>
        <c:tickLblPos val="nextTo"/>
        <c:crossAx val="21292471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3"/>
          <c:order val="0"/>
          <c:tx>
            <c:strRef>
              <c:f>'3º ARTE'!$A$4</c:f>
              <c:strCache>
                <c:ptCount val="1"/>
                <c:pt idx="0">
                  <c:v>Historia Contemporánea de Europa I, Siglo XIX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val>
            <c:numRef>
              <c:f>'3º ARTE'!$B$16:$J$16</c:f>
              <c:numCache>
                <c:formatCode>0.00</c:formatCode>
                <c:ptCount val="9"/>
                <c:pt idx="0">
                  <c:v>4.06779661016949</c:v>
                </c:pt>
                <c:pt idx="1">
                  <c:v>4.542372881355933</c:v>
                </c:pt>
                <c:pt idx="2">
                  <c:v>4.745762711864408</c:v>
                </c:pt>
                <c:pt idx="3">
                  <c:v>4.593220338983051</c:v>
                </c:pt>
                <c:pt idx="4">
                  <c:v>3.83050847457627</c:v>
                </c:pt>
                <c:pt idx="5">
                  <c:v>4.508474576271186</c:v>
                </c:pt>
                <c:pt idx="6">
                  <c:v>4.06779661016949</c:v>
                </c:pt>
                <c:pt idx="7">
                  <c:v>3.474576271186441</c:v>
                </c:pt>
                <c:pt idx="8">
                  <c:v>4.474576271186438</c:v>
                </c:pt>
              </c:numCache>
            </c:numRef>
          </c:val>
        </c:ser>
        <c:ser>
          <c:idx val="5"/>
          <c:order val="1"/>
          <c:tx>
            <c:strRef>
              <c:f>'3º ARTE'!$A$6</c:f>
              <c:strCache>
                <c:ptCount val="1"/>
                <c:pt idx="0">
                  <c:v> Historia Contemporánea de España I, Siglo XIX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'3º ARTE'!$B$18:$J$18</c:f>
              <c:numCache>
                <c:formatCode>0.00</c:formatCode>
                <c:ptCount val="9"/>
                <c:pt idx="0">
                  <c:v>4.8</c:v>
                </c:pt>
                <c:pt idx="1">
                  <c:v>5.166666666666667</c:v>
                </c:pt>
                <c:pt idx="2">
                  <c:v>5.233333333333334</c:v>
                </c:pt>
                <c:pt idx="3">
                  <c:v>5.116666666666666</c:v>
                </c:pt>
                <c:pt idx="4">
                  <c:v>4.95</c:v>
                </c:pt>
                <c:pt idx="5">
                  <c:v>5.083333333333333</c:v>
                </c:pt>
                <c:pt idx="6">
                  <c:v>4.533333333333334</c:v>
                </c:pt>
                <c:pt idx="7">
                  <c:v>4.283333333333334</c:v>
                </c:pt>
                <c:pt idx="8">
                  <c:v>5.083333333333333</c:v>
                </c:pt>
              </c:numCache>
            </c:numRef>
          </c:val>
        </c:ser>
        <c:ser>
          <c:idx val="7"/>
          <c:order val="2"/>
          <c:tx>
            <c:strRef>
              <c:f>'3º ARTE'!$A$8</c:f>
              <c:strCache>
                <c:ptCount val="1"/>
                <c:pt idx="0">
                  <c:v>Fuentes Escritas y Numismáticas</c:v>
                </c:pt>
              </c:strCache>
            </c:strRef>
          </c:tx>
          <c:marker>
            <c:symbol val="none"/>
          </c:marker>
          <c:val>
            <c:numRef>
              <c:f>'3º ARTE'!$B$20:$J$20</c:f>
              <c:numCache>
                <c:formatCode>0.00</c:formatCode>
                <c:ptCount val="9"/>
                <c:pt idx="0">
                  <c:v>4.814814814814814</c:v>
                </c:pt>
                <c:pt idx="1">
                  <c:v>5.296296296296297</c:v>
                </c:pt>
                <c:pt idx="2">
                  <c:v>5.222222222222222</c:v>
                </c:pt>
                <c:pt idx="3">
                  <c:v>5.351851851851851</c:v>
                </c:pt>
                <c:pt idx="4">
                  <c:v>4.092592592592593</c:v>
                </c:pt>
                <c:pt idx="5">
                  <c:v>4.148148148148148</c:v>
                </c:pt>
                <c:pt idx="6">
                  <c:v>5.111111111111111</c:v>
                </c:pt>
                <c:pt idx="7">
                  <c:v>3.685185185185185</c:v>
                </c:pt>
                <c:pt idx="8">
                  <c:v>4.87037037037037</c:v>
                </c:pt>
              </c:numCache>
            </c:numRef>
          </c:val>
        </c:ser>
        <c:ser>
          <c:idx val="9"/>
          <c:order val="3"/>
          <c:tx>
            <c:strRef>
              <c:f>'3º ARTE'!$A$10</c:f>
              <c:strCache>
                <c:ptCount val="1"/>
                <c:pt idx="0">
                  <c:v> Historia Moderna de España y Europa I</c:v>
                </c:pt>
              </c:strCache>
            </c:strRef>
          </c:tx>
          <c:marker>
            <c:symbol val="none"/>
          </c:marker>
          <c:val>
            <c:numRef>
              <c:f>'3º ARTE'!$B$22:$J$22</c:f>
              <c:numCache>
                <c:formatCode>0.00</c:formatCode>
                <c:ptCount val="9"/>
                <c:pt idx="0">
                  <c:v>4.053571428571429</c:v>
                </c:pt>
                <c:pt idx="1">
                  <c:v>4.446428571428571</c:v>
                </c:pt>
                <c:pt idx="2">
                  <c:v>3.535714285714285</c:v>
                </c:pt>
                <c:pt idx="3">
                  <c:v>4.357142857142856</c:v>
                </c:pt>
                <c:pt idx="4">
                  <c:v>4.071428571428571</c:v>
                </c:pt>
                <c:pt idx="5">
                  <c:v>4.124999999999999</c:v>
                </c:pt>
                <c:pt idx="6">
                  <c:v>3.696428571428571</c:v>
                </c:pt>
                <c:pt idx="7">
                  <c:v>3.375</c:v>
                </c:pt>
                <c:pt idx="8">
                  <c:v>3.928571428571429</c:v>
                </c:pt>
              </c:numCache>
            </c:numRef>
          </c:val>
        </c:ser>
        <c:ser>
          <c:idx val="11"/>
          <c:order val="4"/>
          <c:tx>
            <c:strRef>
              <c:f>'3º ARTE'!$A$12</c:f>
              <c:strCache>
                <c:ptCount val="1"/>
              </c:strCache>
            </c:strRef>
          </c:tx>
          <c:marker>
            <c:symbol val="none"/>
          </c:marker>
          <c:val>
            <c:numRef>
              <c:f>'3º ARTE'!$B$24:$J$24</c:f>
              <c:numCache>
                <c:formatCode>General</c:formatCode>
                <c:ptCount val="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5208568"/>
        <c:axId val="-2115205448"/>
      </c:radarChart>
      <c:catAx>
        <c:axId val="-21152085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115205448"/>
        <c:crosses val="autoZero"/>
        <c:auto val="0"/>
        <c:lblAlgn val="ctr"/>
        <c:lblOffset val="100"/>
        <c:noMultiLvlLbl val="0"/>
      </c:catAx>
      <c:valAx>
        <c:axId val="-2115205448"/>
        <c:scaling>
          <c:orientation val="minMax"/>
          <c:max val="7.0"/>
        </c:scaling>
        <c:delete val="0"/>
        <c:axPos val="l"/>
        <c:majorGridlines/>
        <c:numFmt formatCode="0" sourceLinked="0"/>
        <c:majorTickMark val="cross"/>
        <c:minorTickMark val="none"/>
        <c:tickLblPos val="nextTo"/>
        <c:crossAx val="-21152085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11"/>
          <c:order val="0"/>
          <c:marker>
            <c:symbol val="none"/>
          </c:marker>
          <c:val>
            <c:numRef>
              <c:f>'3º GEOGRAFÍA'!$B$30:$I$30</c:f>
              <c:numCache>
                <c:formatCode>0.00</c:formatCode>
                <c:ptCount val="8"/>
                <c:pt idx="0">
                  <c:v>5.012820512820512</c:v>
                </c:pt>
                <c:pt idx="1">
                  <c:v>5.294871794871795</c:v>
                </c:pt>
                <c:pt idx="2">
                  <c:v>5.564102564102563</c:v>
                </c:pt>
                <c:pt idx="3">
                  <c:v>4.602564102564102</c:v>
                </c:pt>
                <c:pt idx="4">
                  <c:v>4.692307692307692</c:v>
                </c:pt>
                <c:pt idx="5">
                  <c:v>5.692307692307692</c:v>
                </c:pt>
                <c:pt idx="6">
                  <c:v>4.717948717948717</c:v>
                </c:pt>
                <c:pt idx="7">
                  <c:v>5.205128205128205</c:v>
                </c:pt>
              </c:numCache>
            </c:numRef>
          </c:val>
        </c:ser>
        <c:ser>
          <c:idx val="0"/>
          <c:order val="1"/>
          <c:marker>
            <c:symbol val="none"/>
          </c:marker>
          <c:val>
            <c:numRef>
              <c:f>'3º GEOGRAFÍA'!$B$31:$I$31</c:f>
              <c:numCache>
                <c:formatCode>General</c:formatCode>
                <c:ptCount val="8"/>
              </c:numCache>
            </c:numRef>
          </c:val>
        </c:ser>
        <c:ser>
          <c:idx val="1"/>
          <c:order val="2"/>
          <c:marker>
            <c:symbol val="none"/>
          </c:marker>
          <c:val>
            <c:numRef>
              <c:f>'3º GEOGRAFÍA'!$B$32:$I$32</c:f>
              <c:numCache>
                <c:formatCode>0.00</c:formatCode>
                <c:ptCount val="8"/>
                <c:pt idx="0">
                  <c:v>5.481012658227848</c:v>
                </c:pt>
                <c:pt idx="1">
                  <c:v>5.544303797468355</c:v>
                </c:pt>
                <c:pt idx="2">
                  <c:v>6.063291139240507</c:v>
                </c:pt>
                <c:pt idx="3">
                  <c:v>5.455696202531646</c:v>
                </c:pt>
                <c:pt idx="4">
                  <c:v>4.936708860759492</c:v>
                </c:pt>
                <c:pt idx="5">
                  <c:v>5.443037974683544</c:v>
                </c:pt>
                <c:pt idx="6">
                  <c:v>4.82278481012658</c:v>
                </c:pt>
                <c:pt idx="7">
                  <c:v>5.531645569620252</c:v>
                </c:pt>
              </c:numCache>
            </c:numRef>
          </c:val>
        </c:ser>
        <c:ser>
          <c:idx val="2"/>
          <c:order val="3"/>
          <c:marker>
            <c:symbol val="none"/>
          </c:marker>
          <c:val>
            <c:numRef>
              <c:f>'3º GEOGRAFÍA'!$B$33:$I$33</c:f>
              <c:numCache>
                <c:formatCode>General</c:formatCode>
                <c:ptCount val="8"/>
              </c:numCache>
            </c:numRef>
          </c:val>
        </c:ser>
        <c:ser>
          <c:idx val="3"/>
          <c:order val="4"/>
          <c:spPr>
            <a:ln>
              <a:solidFill>
                <a:srgbClr val="92D050"/>
              </a:solidFill>
            </a:ln>
          </c:spPr>
          <c:marker>
            <c:symbol val="none"/>
          </c:marker>
          <c:val>
            <c:numRef>
              <c:f>'3º GEOGRAFÍA'!$B$34:$I$34</c:f>
              <c:numCache>
                <c:formatCode>0.00</c:formatCode>
                <c:ptCount val="8"/>
                <c:pt idx="0">
                  <c:v>5.013698630136986</c:v>
                </c:pt>
                <c:pt idx="1">
                  <c:v>4.904109589041096</c:v>
                </c:pt>
                <c:pt idx="2">
                  <c:v>5.684931506849313</c:v>
                </c:pt>
                <c:pt idx="3">
                  <c:v>5.397260273972603</c:v>
                </c:pt>
                <c:pt idx="4">
                  <c:v>4.397260273972603</c:v>
                </c:pt>
                <c:pt idx="5">
                  <c:v>5.589041095890411</c:v>
                </c:pt>
                <c:pt idx="6">
                  <c:v>5.356164383561644</c:v>
                </c:pt>
                <c:pt idx="7">
                  <c:v>5.397260273972603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5358520"/>
        <c:axId val="-2115368616"/>
      </c:radarChart>
      <c:catAx>
        <c:axId val="-21153585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-2115368616"/>
        <c:crosses val="autoZero"/>
        <c:auto val="0"/>
        <c:lblAlgn val="ctr"/>
        <c:lblOffset val="100"/>
        <c:noMultiLvlLbl val="0"/>
      </c:catAx>
      <c:valAx>
        <c:axId val="-2115368616"/>
        <c:scaling>
          <c:orientation val="minMax"/>
          <c:max val="7.0"/>
        </c:scaling>
        <c:delete val="0"/>
        <c:axPos val="l"/>
        <c:majorGridlines/>
        <c:numFmt formatCode="0" sourceLinked="0"/>
        <c:majorTickMark val="cross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-2115358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5"/>
          <c:order val="0"/>
          <c:spPr>
            <a:ln>
              <a:solidFill>
                <a:srgbClr val="FFC000"/>
              </a:solidFill>
            </a:ln>
          </c:spPr>
          <c:marker>
            <c:symbol val="none"/>
          </c:marker>
          <c:val>
            <c:numRef>
              <c:f>'3º GEOGRAFÍA'!$B$42:$J$42</c:f>
              <c:numCache>
                <c:formatCode>0.00</c:formatCode>
                <c:ptCount val="9"/>
                <c:pt idx="0">
                  <c:v>4.564102564102563</c:v>
                </c:pt>
                <c:pt idx="1">
                  <c:v>5.012820512820512</c:v>
                </c:pt>
                <c:pt idx="2">
                  <c:v>5.192307692307692</c:v>
                </c:pt>
                <c:pt idx="3">
                  <c:v>4.371794871794871</c:v>
                </c:pt>
                <c:pt idx="4">
                  <c:v>5.141025641025641</c:v>
                </c:pt>
                <c:pt idx="5">
                  <c:v>4.961538461538462</c:v>
                </c:pt>
                <c:pt idx="6">
                  <c:v>4.602564102564102</c:v>
                </c:pt>
                <c:pt idx="7">
                  <c:v>4.525641025641027</c:v>
                </c:pt>
                <c:pt idx="8">
                  <c:v>4.820512820512819</c:v>
                </c:pt>
              </c:numCache>
            </c:numRef>
          </c:val>
        </c:ser>
        <c:ser>
          <c:idx val="1"/>
          <c:order val="1"/>
          <c:marker>
            <c:symbol val="none"/>
          </c:marker>
          <c:val>
            <c:numRef>
              <c:f>'3º GEOGRAFÍA'!$B$44:$J$44</c:f>
              <c:numCache>
                <c:formatCode>0.00</c:formatCode>
                <c:ptCount val="9"/>
                <c:pt idx="0">
                  <c:v>5.10126582278481</c:v>
                </c:pt>
                <c:pt idx="1">
                  <c:v>5.670886075949367</c:v>
                </c:pt>
                <c:pt idx="2">
                  <c:v>5.316455696202532</c:v>
                </c:pt>
                <c:pt idx="3">
                  <c:v>5.151898734177215</c:v>
                </c:pt>
                <c:pt idx="4">
                  <c:v>4.759493670886076</c:v>
                </c:pt>
                <c:pt idx="5">
                  <c:v>4.493670886075948</c:v>
                </c:pt>
                <c:pt idx="6">
                  <c:v>4.949367088607596</c:v>
                </c:pt>
                <c:pt idx="7">
                  <c:v>4.69620253164557</c:v>
                </c:pt>
                <c:pt idx="8">
                  <c:v>5.215189873417721</c:v>
                </c:pt>
              </c:numCache>
            </c:numRef>
          </c:val>
        </c:ser>
        <c:ser>
          <c:idx val="3"/>
          <c:order val="2"/>
          <c:spPr>
            <a:ln>
              <a:solidFill>
                <a:srgbClr val="92D050"/>
              </a:solidFill>
            </a:ln>
          </c:spPr>
          <c:marker>
            <c:symbol val="none"/>
          </c:marker>
          <c:val>
            <c:numRef>
              <c:f>'3º GEOGRAFÍA'!$B$46:$J$46</c:f>
              <c:numCache>
                <c:formatCode>0.00</c:formatCode>
                <c:ptCount val="9"/>
                <c:pt idx="0">
                  <c:v>5.0</c:v>
                </c:pt>
                <c:pt idx="1">
                  <c:v>5.47945205479452</c:v>
                </c:pt>
                <c:pt idx="2">
                  <c:v>5.63013698630137</c:v>
                </c:pt>
                <c:pt idx="3">
                  <c:v>5.164383561643834</c:v>
                </c:pt>
                <c:pt idx="4">
                  <c:v>3.931506849315069</c:v>
                </c:pt>
                <c:pt idx="5">
                  <c:v>4.328767123287672</c:v>
                </c:pt>
                <c:pt idx="6">
                  <c:v>4.794520547945203</c:v>
                </c:pt>
                <c:pt idx="7">
                  <c:v>4.561643835616438</c:v>
                </c:pt>
                <c:pt idx="8">
                  <c:v>5.205479452054795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5565272"/>
        <c:axId val="-2115572216"/>
      </c:radarChart>
      <c:catAx>
        <c:axId val="-21155652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-2115572216"/>
        <c:crosses val="autoZero"/>
        <c:auto val="0"/>
        <c:lblAlgn val="ctr"/>
        <c:lblOffset val="100"/>
        <c:noMultiLvlLbl val="0"/>
      </c:catAx>
      <c:valAx>
        <c:axId val="-2115572216"/>
        <c:scaling>
          <c:orientation val="minMax"/>
          <c:max val="7.0"/>
        </c:scaling>
        <c:delete val="0"/>
        <c:axPos val="l"/>
        <c:majorGridlines/>
        <c:numFmt formatCode="0" sourceLinked="0"/>
        <c:majorTickMark val="cross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-2115565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3"/>
          <c:order val="0"/>
          <c:tx>
            <c:strRef>
              <c:f>'1º ARTE'!$A$4</c:f>
              <c:strCache>
                <c:ptCount val="1"/>
                <c:pt idx="0">
                  <c:v>Historia del Pensamiento I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val>
            <c:numRef>
              <c:f>'1º ARTE'!$B$16:$J$16</c:f>
              <c:numCache>
                <c:formatCode>0.00</c:formatCode>
                <c:ptCount val="9"/>
                <c:pt idx="0">
                  <c:v>4.48913043478261</c:v>
                </c:pt>
                <c:pt idx="1">
                  <c:v>4.5</c:v>
                </c:pt>
                <c:pt idx="2">
                  <c:v>4.576086956521738</c:v>
                </c:pt>
                <c:pt idx="3">
                  <c:v>4.271739130434783</c:v>
                </c:pt>
                <c:pt idx="4">
                  <c:v>4.021739130434782</c:v>
                </c:pt>
                <c:pt idx="5">
                  <c:v>5.152173913043478</c:v>
                </c:pt>
                <c:pt idx="6">
                  <c:v>4.228260869565217</c:v>
                </c:pt>
                <c:pt idx="7">
                  <c:v>3.489130434782609</c:v>
                </c:pt>
                <c:pt idx="8">
                  <c:v>4.66304347826087</c:v>
                </c:pt>
              </c:numCache>
            </c:numRef>
          </c:val>
        </c:ser>
        <c:ser>
          <c:idx val="5"/>
          <c:order val="1"/>
          <c:tx>
            <c:strRef>
              <c:f>'1º ARTE'!$A$6</c:f>
              <c:strCache>
                <c:ptCount val="1"/>
                <c:pt idx="0">
                  <c:v>Introducción Ciencias Sociales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'1º ARTE'!$B$18:$J$18</c:f>
              <c:numCache>
                <c:formatCode>0.00</c:formatCode>
                <c:ptCount val="9"/>
                <c:pt idx="0">
                  <c:v>4.505617977528089</c:v>
                </c:pt>
                <c:pt idx="1">
                  <c:v>4.730337078651686</c:v>
                </c:pt>
                <c:pt idx="2">
                  <c:v>4.685393258426965</c:v>
                </c:pt>
                <c:pt idx="3">
                  <c:v>4.57303370786517</c:v>
                </c:pt>
                <c:pt idx="4">
                  <c:v>3.685393258426967</c:v>
                </c:pt>
                <c:pt idx="5">
                  <c:v>4.426966292134832</c:v>
                </c:pt>
                <c:pt idx="6">
                  <c:v>4.146067415730338</c:v>
                </c:pt>
                <c:pt idx="7">
                  <c:v>4.146067415730338</c:v>
                </c:pt>
                <c:pt idx="8">
                  <c:v>4.51685393258427</c:v>
                </c:pt>
              </c:numCache>
            </c:numRef>
          </c:val>
        </c:ser>
        <c:ser>
          <c:idx val="7"/>
          <c:order val="2"/>
          <c:tx>
            <c:strRef>
              <c:f>'1º ARTE'!$A$8</c:f>
              <c:strCache>
                <c:ptCount val="1"/>
                <c:pt idx="0">
                  <c:v>Geografía Regional</c:v>
                </c:pt>
              </c:strCache>
            </c:strRef>
          </c:tx>
          <c:marker>
            <c:symbol val="none"/>
          </c:marker>
          <c:val>
            <c:numRef>
              <c:f>'1º ARTE'!$B$20:$J$20</c:f>
              <c:numCache>
                <c:formatCode>0.00</c:formatCode>
                <c:ptCount val="9"/>
                <c:pt idx="0">
                  <c:v>4.738636363636363</c:v>
                </c:pt>
                <c:pt idx="1">
                  <c:v>4.795454545454546</c:v>
                </c:pt>
                <c:pt idx="2">
                  <c:v>4.568181818181817</c:v>
                </c:pt>
                <c:pt idx="3">
                  <c:v>4.704545454545453</c:v>
                </c:pt>
                <c:pt idx="4">
                  <c:v>3.909090909090909</c:v>
                </c:pt>
                <c:pt idx="5">
                  <c:v>3.909090909090909</c:v>
                </c:pt>
                <c:pt idx="6">
                  <c:v>4.136363636363638</c:v>
                </c:pt>
                <c:pt idx="7">
                  <c:v>4.511363636363638</c:v>
                </c:pt>
                <c:pt idx="8">
                  <c:v>4.465909090909091</c:v>
                </c:pt>
              </c:numCache>
            </c:numRef>
          </c:val>
        </c:ser>
        <c:ser>
          <c:idx val="9"/>
          <c:order val="3"/>
          <c:tx>
            <c:strRef>
              <c:f>'1º ARTE'!$A$10</c:f>
              <c:strCache>
                <c:ptCount val="1"/>
                <c:pt idx="0">
                  <c:v>Prehistoria I</c:v>
                </c:pt>
              </c:strCache>
            </c:strRef>
          </c:tx>
          <c:marker>
            <c:symbol val="none"/>
          </c:marker>
          <c:val>
            <c:numRef>
              <c:f>'1º ARTE'!$B$22:$J$22</c:f>
              <c:numCache>
                <c:formatCode>0.00</c:formatCode>
                <c:ptCount val="9"/>
                <c:pt idx="0">
                  <c:v>4.825581395348837</c:v>
                </c:pt>
                <c:pt idx="1">
                  <c:v>5.290697674418605</c:v>
                </c:pt>
                <c:pt idx="2">
                  <c:v>5.534883720930233</c:v>
                </c:pt>
                <c:pt idx="3">
                  <c:v>5.162790697674418</c:v>
                </c:pt>
                <c:pt idx="4">
                  <c:v>4.116279069767441</c:v>
                </c:pt>
                <c:pt idx="5">
                  <c:v>3.941860465116278</c:v>
                </c:pt>
                <c:pt idx="6">
                  <c:v>5.023255813953488</c:v>
                </c:pt>
                <c:pt idx="7">
                  <c:v>4.069767441860466</c:v>
                </c:pt>
                <c:pt idx="8">
                  <c:v>5.174418604651163</c:v>
                </c:pt>
              </c:numCache>
            </c:numRef>
          </c:val>
        </c:ser>
        <c:ser>
          <c:idx val="11"/>
          <c:order val="4"/>
          <c:tx>
            <c:strRef>
              <c:f>'1º ARTE'!$A$12</c:f>
              <c:strCache>
                <c:ptCount val="1"/>
                <c:pt idx="0">
                  <c:v>Historia del Arte Antiguo</c:v>
                </c:pt>
              </c:strCache>
            </c:strRef>
          </c:tx>
          <c:marker>
            <c:symbol val="none"/>
          </c:marker>
          <c:val>
            <c:numRef>
              <c:f>'1º ARTE'!$B$24:$J$24</c:f>
              <c:numCache>
                <c:formatCode>0.00</c:formatCode>
                <c:ptCount val="9"/>
                <c:pt idx="0">
                  <c:v>4.820224719101123</c:v>
                </c:pt>
                <c:pt idx="1">
                  <c:v>4.966292134831462</c:v>
                </c:pt>
                <c:pt idx="2">
                  <c:v>4.561797752808989</c:v>
                </c:pt>
                <c:pt idx="3">
                  <c:v>4.865168539325841</c:v>
                </c:pt>
                <c:pt idx="4">
                  <c:v>3.943820224719101</c:v>
                </c:pt>
                <c:pt idx="5">
                  <c:v>4.449438202247191</c:v>
                </c:pt>
                <c:pt idx="6">
                  <c:v>4.876404494382023</c:v>
                </c:pt>
                <c:pt idx="7">
                  <c:v>4.292134831460674</c:v>
                </c:pt>
                <c:pt idx="8">
                  <c:v>4.775280898876405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99076232"/>
        <c:axId val="-2099073112"/>
      </c:radarChart>
      <c:catAx>
        <c:axId val="-20990762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099073112"/>
        <c:crosses val="autoZero"/>
        <c:auto val="0"/>
        <c:lblAlgn val="ctr"/>
        <c:lblOffset val="100"/>
        <c:noMultiLvlLbl val="0"/>
      </c:catAx>
      <c:valAx>
        <c:axId val="-2099073112"/>
        <c:scaling>
          <c:orientation val="minMax"/>
          <c:max val="7.0"/>
        </c:scaling>
        <c:delete val="0"/>
        <c:axPos val="l"/>
        <c:majorGridlines/>
        <c:numFmt formatCode="0" sourceLinked="0"/>
        <c:majorTickMark val="cross"/>
        <c:minorTickMark val="none"/>
        <c:tickLblPos val="nextTo"/>
        <c:crossAx val="-20990762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3"/>
          <c:order val="0"/>
          <c:tx>
            <c:strRef>
              <c:f>'1º ARTE'!$A$4</c:f>
              <c:strCache>
                <c:ptCount val="1"/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val>
            <c:numRef>
              <c:f>'1º ARTE'!$B$30:$I$30</c:f>
              <c:numCache>
                <c:formatCode>0.00</c:formatCode>
                <c:ptCount val="8"/>
                <c:pt idx="0">
                  <c:v>3.945652173913043</c:v>
                </c:pt>
                <c:pt idx="1">
                  <c:v>4.173913043478261</c:v>
                </c:pt>
                <c:pt idx="2">
                  <c:v>4.673913043478261</c:v>
                </c:pt>
                <c:pt idx="3">
                  <c:v>4.195652173913044</c:v>
                </c:pt>
                <c:pt idx="4">
                  <c:v>4.5</c:v>
                </c:pt>
                <c:pt idx="5">
                  <c:v>4.782608695652175</c:v>
                </c:pt>
                <c:pt idx="6">
                  <c:v>4.326086956521737</c:v>
                </c:pt>
                <c:pt idx="7">
                  <c:v>4.369565217391305</c:v>
                </c:pt>
              </c:numCache>
            </c:numRef>
          </c:val>
        </c:ser>
        <c:ser>
          <c:idx val="5"/>
          <c:order val="1"/>
          <c:tx>
            <c:strRef>
              <c:f>'1º ARTE'!$A$6</c:f>
              <c:strCache>
                <c:ptCount val="1"/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'1º ARTE'!$B$32:$I$32</c:f>
              <c:numCache>
                <c:formatCode>0.00</c:formatCode>
                <c:ptCount val="8"/>
                <c:pt idx="0">
                  <c:v>5.638554216867468</c:v>
                </c:pt>
                <c:pt idx="1">
                  <c:v>5.698795180722891</c:v>
                </c:pt>
                <c:pt idx="2">
                  <c:v>6.012048192771086</c:v>
                </c:pt>
                <c:pt idx="3">
                  <c:v>5.674698795180724</c:v>
                </c:pt>
                <c:pt idx="4">
                  <c:v>5.759036144578313</c:v>
                </c:pt>
                <c:pt idx="5">
                  <c:v>5.91566265060241</c:v>
                </c:pt>
                <c:pt idx="6">
                  <c:v>5.204819277108432</c:v>
                </c:pt>
                <c:pt idx="7">
                  <c:v>5.89156626506024</c:v>
                </c:pt>
              </c:numCache>
            </c:numRef>
          </c:val>
        </c:ser>
        <c:ser>
          <c:idx val="7"/>
          <c:order val="2"/>
          <c:tx>
            <c:strRef>
              <c:f>'1º ARTE'!$A$8</c:f>
              <c:strCache>
                <c:ptCount val="1"/>
              </c:strCache>
            </c:strRef>
          </c:tx>
          <c:marker>
            <c:symbol val="none"/>
          </c:marker>
          <c:val>
            <c:numRef>
              <c:f>'1º ARTE'!$B$34:$I$34</c:f>
              <c:numCache>
                <c:formatCode>0.00</c:formatCode>
                <c:ptCount val="8"/>
                <c:pt idx="0">
                  <c:v>4.918604651162791</c:v>
                </c:pt>
                <c:pt idx="1">
                  <c:v>5.046511627906976</c:v>
                </c:pt>
                <c:pt idx="2">
                  <c:v>5.325581395348837</c:v>
                </c:pt>
                <c:pt idx="3">
                  <c:v>4.802325581395348</c:v>
                </c:pt>
                <c:pt idx="4">
                  <c:v>5.046511627906976</c:v>
                </c:pt>
                <c:pt idx="5">
                  <c:v>5.325581395348837</c:v>
                </c:pt>
                <c:pt idx="6">
                  <c:v>4.44186046511628</c:v>
                </c:pt>
                <c:pt idx="7">
                  <c:v>5.127906976744184</c:v>
                </c:pt>
              </c:numCache>
            </c:numRef>
          </c:val>
        </c:ser>
        <c:ser>
          <c:idx val="9"/>
          <c:order val="3"/>
          <c:tx>
            <c:strRef>
              <c:f>'1º ARTE'!$A$10</c:f>
              <c:strCache>
                <c:ptCount val="1"/>
              </c:strCache>
            </c:strRef>
          </c:tx>
          <c:marker>
            <c:symbol val="none"/>
          </c:marker>
          <c:val>
            <c:numRef>
              <c:f>'1º ARTE'!$B$36:$I$36</c:f>
              <c:numCache>
                <c:formatCode>0.00</c:formatCode>
                <c:ptCount val="8"/>
                <c:pt idx="0">
                  <c:v>5.802325581395348</c:v>
                </c:pt>
                <c:pt idx="1">
                  <c:v>5.930232558139535</c:v>
                </c:pt>
                <c:pt idx="2">
                  <c:v>6.220930232558139</c:v>
                </c:pt>
                <c:pt idx="3">
                  <c:v>5.430232558139535</c:v>
                </c:pt>
                <c:pt idx="4">
                  <c:v>5.44186046511628</c:v>
                </c:pt>
                <c:pt idx="5">
                  <c:v>5.476744186046512</c:v>
                </c:pt>
                <c:pt idx="6">
                  <c:v>4.802325581395348</c:v>
                </c:pt>
                <c:pt idx="7">
                  <c:v>5.709302325581397</c:v>
                </c:pt>
              </c:numCache>
            </c:numRef>
          </c:val>
        </c:ser>
        <c:ser>
          <c:idx val="11"/>
          <c:order val="4"/>
          <c:tx>
            <c:strRef>
              <c:f>'1º ARTE'!$A$12</c:f>
              <c:strCache>
                <c:ptCount val="1"/>
              </c:strCache>
            </c:strRef>
          </c:tx>
          <c:marker>
            <c:symbol val="none"/>
          </c:marker>
          <c:val>
            <c:numRef>
              <c:f>'1º ARTE'!$B$38:$I$38</c:f>
              <c:numCache>
                <c:formatCode>0.00</c:formatCode>
                <c:ptCount val="8"/>
                <c:pt idx="0">
                  <c:v>5.24468085106383</c:v>
                </c:pt>
                <c:pt idx="1">
                  <c:v>5.340425531914892</c:v>
                </c:pt>
                <c:pt idx="2">
                  <c:v>5.563829787234043</c:v>
                </c:pt>
                <c:pt idx="3">
                  <c:v>5.276595744680851</c:v>
                </c:pt>
                <c:pt idx="4">
                  <c:v>5.180851063829786</c:v>
                </c:pt>
                <c:pt idx="5">
                  <c:v>5.095744680851065</c:v>
                </c:pt>
                <c:pt idx="6">
                  <c:v>4.680851063829786</c:v>
                </c:pt>
                <c:pt idx="7">
                  <c:v>5.265957446808509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98242520"/>
        <c:axId val="-2098239288"/>
      </c:radarChart>
      <c:catAx>
        <c:axId val="-20982425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-2098239288"/>
        <c:crosses val="autoZero"/>
        <c:auto val="0"/>
        <c:lblAlgn val="ctr"/>
        <c:lblOffset val="100"/>
        <c:noMultiLvlLbl val="0"/>
      </c:catAx>
      <c:valAx>
        <c:axId val="-2098239288"/>
        <c:scaling>
          <c:orientation val="minMax"/>
        </c:scaling>
        <c:delete val="0"/>
        <c:axPos val="l"/>
        <c:majorGridlines/>
        <c:numFmt formatCode="0" sourceLinked="0"/>
        <c:majorTickMark val="cross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-2098242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3"/>
          <c:order val="0"/>
          <c:tx>
            <c:strRef>
              <c:f>'1º ARTE'!$A$4</c:f>
              <c:strCache>
                <c:ptCount val="1"/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val>
            <c:numRef>
              <c:f>'1º ARTE'!$B$42:$J$42</c:f>
              <c:numCache>
                <c:formatCode>0.00</c:formatCode>
                <c:ptCount val="9"/>
                <c:pt idx="0">
                  <c:v>4.891304347826086</c:v>
                </c:pt>
                <c:pt idx="1">
                  <c:v>4.869565217391305</c:v>
                </c:pt>
                <c:pt idx="2">
                  <c:v>4.956521739130435</c:v>
                </c:pt>
                <c:pt idx="3">
                  <c:v>4.869565217391305</c:v>
                </c:pt>
                <c:pt idx="4">
                  <c:v>5.086956521739131</c:v>
                </c:pt>
                <c:pt idx="5">
                  <c:v>5.195652173913044</c:v>
                </c:pt>
                <c:pt idx="6">
                  <c:v>5.054347826086954</c:v>
                </c:pt>
                <c:pt idx="7">
                  <c:v>4.673913043478261</c:v>
                </c:pt>
                <c:pt idx="8">
                  <c:v>4.826086956521737</c:v>
                </c:pt>
              </c:numCache>
            </c:numRef>
          </c:val>
        </c:ser>
        <c:ser>
          <c:idx val="5"/>
          <c:order val="1"/>
          <c:tx>
            <c:strRef>
              <c:f>'1º ARTE'!$A$6</c:f>
              <c:strCache>
                <c:ptCount val="1"/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'1º ARTE'!$B$44:$J$44</c:f>
              <c:numCache>
                <c:formatCode>0.00</c:formatCode>
                <c:ptCount val="9"/>
                <c:pt idx="0">
                  <c:v>5.072289156626506</c:v>
                </c:pt>
                <c:pt idx="1">
                  <c:v>5.457831325301205</c:v>
                </c:pt>
                <c:pt idx="2">
                  <c:v>5.253012048192771</c:v>
                </c:pt>
                <c:pt idx="3">
                  <c:v>5.373493975903616</c:v>
                </c:pt>
                <c:pt idx="4">
                  <c:v>4.951807228915663</c:v>
                </c:pt>
                <c:pt idx="5">
                  <c:v>4.783132530120481</c:v>
                </c:pt>
                <c:pt idx="6">
                  <c:v>5.036144578313252</c:v>
                </c:pt>
                <c:pt idx="7">
                  <c:v>4.602409638554216</c:v>
                </c:pt>
                <c:pt idx="8">
                  <c:v>5.27710843373494</c:v>
                </c:pt>
              </c:numCache>
            </c:numRef>
          </c:val>
        </c:ser>
        <c:ser>
          <c:idx val="7"/>
          <c:order val="2"/>
          <c:tx>
            <c:strRef>
              <c:f>'1º ARTE'!$A$8</c:f>
              <c:strCache>
                <c:ptCount val="1"/>
              </c:strCache>
            </c:strRef>
          </c:tx>
          <c:marker>
            <c:symbol val="none"/>
          </c:marker>
          <c:val>
            <c:numRef>
              <c:f>'1º ARTE'!$B$46:$J$46</c:f>
              <c:numCache>
                <c:formatCode>0.00</c:formatCode>
                <c:ptCount val="9"/>
                <c:pt idx="0">
                  <c:v>4.534883720930233</c:v>
                </c:pt>
                <c:pt idx="1">
                  <c:v>4.860465116279069</c:v>
                </c:pt>
                <c:pt idx="2">
                  <c:v>4.697674418604651</c:v>
                </c:pt>
                <c:pt idx="3">
                  <c:v>4.523255813953488</c:v>
                </c:pt>
                <c:pt idx="4">
                  <c:v>3.627906976744186</c:v>
                </c:pt>
                <c:pt idx="5">
                  <c:v>3.976744186046511</c:v>
                </c:pt>
                <c:pt idx="6">
                  <c:v>4.44186046511628</c:v>
                </c:pt>
                <c:pt idx="7">
                  <c:v>3.837209302325581</c:v>
                </c:pt>
                <c:pt idx="8">
                  <c:v>4.627906976744184</c:v>
                </c:pt>
              </c:numCache>
            </c:numRef>
          </c:val>
        </c:ser>
        <c:ser>
          <c:idx val="9"/>
          <c:order val="3"/>
          <c:tx>
            <c:strRef>
              <c:f>'1º ARTE'!$A$10</c:f>
              <c:strCache>
                <c:ptCount val="1"/>
              </c:strCache>
            </c:strRef>
          </c:tx>
          <c:marker>
            <c:symbol val="none"/>
          </c:marker>
          <c:val>
            <c:numRef>
              <c:f>'1º ARTE'!$B$48:$J$48</c:f>
              <c:numCache>
                <c:formatCode>0.00</c:formatCode>
                <c:ptCount val="9"/>
                <c:pt idx="0">
                  <c:v>5.546511627906976</c:v>
                </c:pt>
                <c:pt idx="1">
                  <c:v>5.860465116279069</c:v>
                </c:pt>
                <c:pt idx="2">
                  <c:v>5.5</c:v>
                </c:pt>
                <c:pt idx="3">
                  <c:v>5.697674418604651</c:v>
                </c:pt>
                <c:pt idx="4">
                  <c:v>5.767441860465115</c:v>
                </c:pt>
                <c:pt idx="5">
                  <c:v>5.720930232558139</c:v>
                </c:pt>
                <c:pt idx="6">
                  <c:v>5.325581395348837</c:v>
                </c:pt>
                <c:pt idx="7">
                  <c:v>4.837209302325581</c:v>
                </c:pt>
                <c:pt idx="8">
                  <c:v>5.63953488372093</c:v>
                </c:pt>
              </c:numCache>
            </c:numRef>
          </c:val>
        </c:ser>
        <c:ser>
          <c:idx val="11"/>
          <c:order val="4"/>
          <c:tx>
            <c:strRef>
              <c:f>'1º ARTE'!$A$12</c:f>
              <c:strCache>
                <c:ptCount val="1"/>
              </c:strCache>
            </c:strRef>
          </c:tx>
          <c:marker>
            <c:symbol val="none"/>
          </c:marker>
          <c:val>
            <c:numRef>
              <c:f>'1º ARTE'!$B$50:$J$50</c:f>
              <c:numCache>
                <c:formatCode>0.00</c:formatCode>
                <c:ptCount val="9"/>
                <c:pt idx="0">
                  <c:v>4.861702127659575</c:v>
                </c:pt>
                <c:pt idx="1">
                  <c:v>4.797872340425531</c:v>
                </c:pt>
                <c:pt idx="2">
                  <c:v>4.776595744680851</c:v>
                </c:pt>
                <c:pt idx="3">
                  <c:v>5.0</c:v>
                </c:pt>
                <c:pt idx="4">
                  <c:v>4.127659574468084</c:v>
                </c:pt>
                <c:pt idx="5">
                  <c:v>4.117021276595743</c:v>
                </c:pt>
                <c:pt idx="6">
                  <c:v>4.351063829787234</c:v>
                </c:pt>
                <c:pt idx="7">
                  <c:v>4.404255319148936</c:v>
                </c:pt>
                <c:pt idx="8">
                  <c:v>4.617021276595743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2652440"/>
        <c:axId val="2122960840"/>
      </c:radarChart>
      <c:catAx>
        <c:axId val="212265244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22960840"/>
        <c:crosses val="autoZero"/>
        <c:auto val="0"/>
        <c:lblAlgn val="ctr"/>
        <c:lblOffset val="100"/>
        <c:noMultiLvlLbl val="0"/>
      </c:catAx>
      <c:valAx>
        <c:axId val="2122960840"/>
        <c:scaling>
          <c:orientation val="minMax"/>
          <c:max val="7.0"/>
        </c:scaling>
        <c:delete val="0"/>
        <c:axPos val="l"/>
        <c:majorGridlines/>
        <c:numFmt formatCode="0" sourceLinked="0"/>
        <c:majorTickMark val="cross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22652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3"/>
          <c:order val="0"/>
          <c:tx>
            <c:strRef>
              <c:f>'1º ARTE'!$A$4</c:f>
              <c:strCache>
                <c:ptCount val="1"/>
                <c:pt idx="0">
                  <c:v>Historia del Arte de la Edad Moderna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val>
            <c:numRef>
              <c:f>'1º ARTE'!$B$4:$I$4</c:f>
              <c:numCache>
                <c:formatCode>0.00</c:formatCode>
                <c:ptCount val="8"/>
                <c:pt idx="0">
                  <c:v>3.349206349206349</c:v>
                </c:pt>
                <c:pt idx="1">
                  <c:v>3.365079365079365</c:v>
                </c:pt>
                <c:pt idx="2">
                  <c:v>4.412698412698413</c:v>
                </c:pt>
                <c:pt idx="3">
                  <c:v>3.571428571428571</c:v>
                </c:pt>
                <c:pt idx="4">
                  <c:v>4.174603174603176</c:v>
                </c:pt>
                <c:pt idx="5">
                  <c:v>3.936507936507937</c:v>
                </c:pt>
                <c:pt idx="6">
                  <c:v>3.285714285714286</c:v>
                </c:pt>
                <c:pt idx="7">
                  <c:v>3.73015873015873</c:v>
                </c:pt>
              </c:numCache>
            </c:numRef>
          </c:val>
        </c:ser>
        <c:ser>
          <c:idx val="5"/>
          <c:order val="1"/>
          <c:tx>
            <c:strRef>
              <c:f>'1º ARTE'!$A$6</c:f>
              <c:strCache>
                <c:ptCount val="1"/>
                <c:pt idx="0">
                  <c:v>Historia Medieval de Europa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'1º ARTE'!$B$6:$I$6</c:f>
              <c:numCache>
                <c:formatCode>0.00</c:formatCode>
                <c:ptCount val="8"/>
                <c:pt idx="0">
                  <c:v>5.671875</c:v>
                </c:pt>
                <c:pt idx="1">
                  <c:v>5.796875</c:v>
                </c:pt>
                <c:pt idx="2">
                  <c:v>5.796875</c:v>
                </c:pt>
                <c:pt idx="3">
                  <c:v>5.71875</c:v>
                </c:pt>
                <c:pt idx="4">
                  <c:v>5.015625</c:v>
                </c:pt>
                <c:pt idx="5">
                  <c:v>5.734375</c:v>
                </c:pt>
                <c:pt idx="6">
                  <c:v>4.140625</c:v>
                </c:pt>
                <c:pt idx="7">
                  <c:v>5.53125</c:v>
                </c:pt>
              </c:numCache>
            </c:numRef>
          </c:val>
        </c:ser>
        <c:ser>
          <c:idx val="7"/>
          <c:order val="2"/>
          <c:tx>
            <c:strRef>
              <c:f>'1º ARTE'!$A$8</c:f>
              <c:strCache>
                <c:ptCount val="1"/>
                <c:pt idx="0">
                  <c:v> Idioma</c:v>
                </c:pt>
              </c:strCache>
            </c:strRef>
          </c:tx>
          <c:marker>
            <c:symbol val="none"/>
          </c:marker>
          <c:val>
            <c:numRef>
              <c:f>'1º ARTE'!$B$8:$I$8</c:f>
              <c:numCache>
                <c:formatCode>0.00</c:formatCode>
                <c:ptCount val="8"/>
                <c:pt idx="0">
                  <c:v>4.267857142857142</c:v>
                </c:pt>
                <c:pt idx="1">
                  <c:v>4.32142857142857</c:v>
                </c:pt>
                <c:pt idx="2">
                  <c:v>4.946428571428571</c:v>
                </c:pt>
                <c:pt idx="3">
                  <c:v>4.767857142857142</c:v>
                </c:pt>
                <c:pt idx="4">
                  <c:v>4.553571428571429</c:v>
                </c:pt>
                <c:pt idx="5">
                  <c:v>4.946428571428571</c:v>
                </c:pt>
                <c:pt idx="6">
                  <c:v>5.446428571428571</c:v>
                </c:pt>
                <c:pt idx="7">
                  <c:v>4.803571428571429</c:v>
                </c:pt>
              </c:numCache>
            </c:numRef>
          </c:val>
        </c:ser>
        <c:ser>
          <c:idx val="9"/>
          <c:order val="3"/>
          <c:tx>
            <c:strRef>
              <c:f>'1º ARTE'!$A$10</c:f>
              <c:strCache>
                <c:ptCount val="1"/>
                <c:pt idx="0">
                  <c:v>Historia Antigua II: Grecia y Roma</c:v>
                </c:pt>
              </c:strCache>
            </c:strRef>
          </c:tx>
          <c:marker>
            <c:symbol val="none"/>
          </c:marker>
          <c:val>
            <c:numRef>
              <c:f>'1º ARTE'!$B$10:$I$10</c:f>
              <c:numCache>
                <c:formatCode>0.00</c:formatCode>
                <c:ptCount val="8"/>
                <c:pt idx="0">
                  <c:v>5.0327868852459</c:v>
                </c:pt>
                <c:pt idx="1">
                  <c:v>4.885245901639344</c:v>
                </c:pt>
                <c:pt idx="2">
                  <c:v>5.672131147540981</c:v>
                </c:pt>
                <c:pt idx="3">
                  <c:v>5.672131147540981</c:v>
                </c:pt>
                <c:pt idx="4">
                  <c:v>5.098360655737705</c:v>
                </c:pt>
                <c:pt idx="5">
                  <c:v>5.819672131147541</c:v>
                </c:pt>
                <c:pt idx="6">
                  <c:v>5.295081967213115</c:v>
                </c:pt>
                <c:pt idx="7">
                  <c:v>5.62295081967213</c:v>
                </c:pt>
              </c:numCache>
            </c:numRef>
          </c:val>
        </c:ser>
        <c:ser>
          <c:idx val="11"/>
          <c:order val="4"/>
          <c:tx>
            <c:strRef>
              <c:f>'1º ARTE'!$A$12</c:f>
              <c:strCache>
                <c:ptCount val="1"/>
                <c:pt idx="0">
                  <c:v>Historia Antigua I: Egipto y Prox. Oriente</c:v>
                </c:pt>
              </c:strCache>
            </c:strRef>
          </c:tx>
          <c:marker>
            <c:symbol val="none"/>
          </c:marker>
          <c:val>
            <c:numRef>
              <c:f>'1º ARTE'!$B$12:$I$12</c:f>
              <c:numCache>
                <c:formatCode>0.00</c:formatCode>
                <c:ptCount val="8"/>
                <c:pt idx="0">
                  <c:v>4.396825396825396</c:v>
                </c:pt>
                <c:pt idx="1">
                  <c:v>4.396825396825396</c:v>
                </c:pt>
                <c:pt idx="2">
                  <c:v>5.857142857142856</c:v>
                </c:pt>
                <c:pt idx="3">
                  <c:v>5.793650793650794</c:v>
                </c:pt>
                <c:pt idx="4">
                  <c:v>5.619047619047619</c:v>
                </c:pt>
                <c:pt idx="5">
                  <c:v>5.936507936507937</c:v>
                </c:pt>
                <c:pt idx="6">
                  <c:v>5.349206349206349</c:v>
                </c:pt>
                <c:pt idx="7">
                  <c:v>5.412698412698413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3226920"/>
        <c:axId val="2122403384"/>
      </c:radarChart>
      <c:catAx>
        <c:axId val="21232269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22403384"/>
        <c:crosses val="autoZero"/>
        <c:auto val="0"/>
        <c:lblAlgn val="ctr"/>
        <c:lblOffset val="100"/>
        <c:noMultiLvlLbl val="0"/>
      </c:catAx>
      <c:valAx>
        <c:axId val="2122403384"/>
        <c:scaling>
          <c:orientation val="minMax"/>
          <c:max val="7.0"/>
        </c:scaling>
        <c:delete val="0"/>
        <c:axPos val="l"/>
        <c:majorGridlines/>
        <c:numFmt formatCode="0" sourceLinked="0"/>
        <c:majorTickMark val="cross"/>
        <c:minorTickMark val="none"/>
        <c:tickLblPos val="nextTo"/>
        <c:crossAx val="2123226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3"/>
          <c:order val="0"/>
          <c:tx>
            <c:strRef>
              <c:f>'1º ARTE'!$A$4</c:f>
              <c:strCache>
                <c:ptCount val="1"/>
                <c:pt idx="0">
                  <c:v>Historia del Arte de la Edad Moderna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val>
            <c:numRef>
              <c:f>'1º ARTE'!$B$16:$J$16</c:f>
              <c:numCache>
                <c:formatCode>0.00</c:formatCode>
                <c:ptCount val="9"/>
                <c:pt idx="0">
                  <c:v>3.476190476190477</c:v>
                </c:pt>
                <c:pt idx="1">
                  <c:v>3.873015873015873</c:v>
                </c:pt>
                <c:pt idx="2">
                  <c:v>3.571428571428571</c:v>
                </c:pt>
                <c:pt idx="3">
                  <c:v>3.682539682539683</c:v>
                </c:pt>
                <c:pt idx="4">
                  <c:v>2.777777777777778</c:v>
                </c:pt>
                <c:pt idx="5">
                  <c:v>3.555555555555555</c:v>
                </c:pt>
                <c:pt idx="6">
                  <c:v>3.412698412698412</c:v>
                </c:pt>
                <c:pt idx="7">
                  <c:v>3.206349206349206</c:v>
                </c:pt>
                <c:pt idx="8">
                  <c:v>3.523809523809524</c:v>
                </c:pt>
              </c:numCache>
            </c:numRef>
          </c:val>
        </c:ser>
        <c:ser>
          <c:idx val="5"/>
          <c:order val="1"/>
          <c:tx>
            <c:strRef>
              <c:f>'1º ARTE'!$A$6</c:f>
              <c:strCache>
                <c:ptCount val="1"/>
                <c:pt idx="0">
                  <c:v>Historia Medieval de Europa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'1º ARTE'!$B$18:$J$18</c:f>
              <c:numCache>
                <c:formatCode>0.00</c:formatCode>
                <c:ptCount val="9"/>
                <c:pt idx="0">
                  <c:v>4.578125</c:v>
                </c:pt>
                <c:pt idx="1">
                  <c:v>4.5</c:v>
                </c:pt>
                <c:pt idx="2">
                  <c:v>4.453125</c:v>
                </c:pt>
                <c:pt idx="3">
                  <c:v>4.812499999999999</c:v>
                </c:pt>
                <c:pt idx="4">
                  <c:v>3.46875</c:v>
                </c:pt>
                <c:pt idx="5">
                  <c:v>4.671875</c:v>
                </c:pt>
                <c:pt idx="6">
                  <c:v>4.171875</c:v>
                </c:pt>
                <c:pt idx="7">
                  <c:v>4.187499999999999</c:v>
                </c:pt>
                <c:pt idx="8">
                  <c:v>4.484375</c:v>
                </c:pt>
              </c:numCache>
            </c:numRef>
          </c:val>
        </c:ser>
        <c:ser>
          <c:idx val="7"/>
          <c:order val="2"/>
          <c:tx>
            <c:strRef>
              <c:f>'1º ARTE'!$A$8</c:f>
              <c:strCache>
                <c:ptCount val="1"/>
                <c:pt idx="0">
                  <c:v> Idioma</c:v>
                </c:pt>
              </c:strCache>
            </c:strRef>
          </c:tx>
          <c:marker>
            <c:symbol val="none"/>
          </c:marker>
          <c:val>
            <c:numRef>
              <c:f>'1º ARTE'!$B$20:$J$20</c:f>
              <c:numCache>
                <c:formatCode>0.00</c:formatCode>
                <c:ptCount val="9"/>
                <c:pt idx="0">
                  <c:v>3.589285714285714</c:v>
                </c:pt>
                <c:pt idx="1">
                  <c:v>3.714285714285714</c:v>
                </c:pt>
                <c:pt idx="2">
                  <c:v>3.517857142857143</c:v>
                </c:pt>
                <c:pt idx="3">
                  <c:v>3.589285714285714</c:v>
                </c:pt>
                <c:pt idx="4">
                  <c:v>3.553571428571429</c:v>
                </c:pt>
                <c:pt idx="5">
                  <c:v>3.589285714285714</c:v>
                </c:pt>
                <c:pt idx="6">
                  <c:v>3.517857142857143</c:v>
                </c:pt>
                <c:pt idx="7">
                  <c:v>3.482142857142857</c:v>
                </c:pt>
                <c:pt idx="8">
                  <c:v>3.678571428571429</c:v>
                </c:pt>
              </c:numCache>
            </c:numRef>
          </c:val>
        </c:ser>
        <c:ser>
          <c:idx val="9"/>
          <c:order val="3"/>
          <c:tx>
            <c:strRef>
              <c:f>'1º ARTE'!$A$10</c:f>
              <c:strCache>
                <c:ptCount val="1"/>
                <c:pt idx="0">
                  <c:v>Historia Antigua II: Grecia y Roma</c:v>
                </c:pt>
              </c:strCache>
            </c:strRef>
          </c:tx>
          <c:marker>
            <c:symbol val="none"/>
          </c:marker>
          <c:val>
            <c:numRef>
              <c:f>'1º ARTE'!$B$22:$J$22</c:f>
              <c:numCache>
                <c:formatCode>0.00</c:formatCode>
                <c:ptCount val="9"/>
                <c:pt idx="0">
                  <c:v>2.60655737704918</c:v>
                </c:pt>
                <c:pt idx="1">
                  <c:v>1.967213114754098</c:v>
                </c:pt>
                <c:pt idx="2">
                  <c:v>1.983606557377049</c:v>
                </c:pt>
                <c:pt idx="3">
                  <c:v>1.770491803278688</c:v>
                </c:pt>
                <c:pt idx="4">
                  <c:v>1.573770491803279</c:v>
                </c:pt>
                <c:pt idx="5">
                  <c:v>2.524590163934427</c:v>
                </c:pt>
                <c:pt idx="6">
                  <c:v>2.754098360655738</c:v>
                </c:pt>
                <c:pt idx="7">
                  <c:v>1.852459016393443</c:v>
                </c:pt>
                <c:pt idx="8">
                  <c:v>1.672131147540984</c:v>
                </c:pt>
              </c:numCache>
            </c:numRef>
          </c:val>
        </c:ser>
        <c:ser>
          <c:idx val="11"/>
          <c:order val="4"/>
          <c:tx>
            <c:strRef>
              <c:f>'1º ARTE'!$A$12</c:f>
              <c:strCache>
                <c:ptCount val="1"/>
                <c:pt idx="0">
                  <c:v>Historia Antigua I: Egipto y Prox. Oriente</c:v>
                </c:pt>
              </c:strCache>
            </c:strRef>
          </c:tx>
          <c:marker>
            <c:symbol val="none"/>
          </c:marker>
          <c:val>
            <c:numRef>
              <c:f>'1º ARTE'!$B$24:$J$24</c:f>
              <c:numCache>
                <c:formatCode>0.00</c:formatCode>
                <c:ptCount val="9"/>
                <c:pt idx="0">
                  <c:v>4.412698412698413</c:v>
                </c:pt>
                <c:pt idx="1">
                  <c:v>5.047619047619047</c:v>
                </c:pt>
                <c:pt idx="2">
                  <c:v>4.793650793650794</c:v>
                </c:pt>
                <c:pt idx="3">
                  <c:v>4.365079365079365</c:v>
                </c:pt>
                <c:pt idx="4">
                  <c:v>2.777777777777778</c:v>
                </c:pt>
                <c:pt idx="5">
                  <c:v>4.523809523809524</c:v>
                </c:pt>
                <c:pt idx="6">
                  <c:v>4.190476190476191</c:v>
                </c:pt>
                <c:pt idx="7">
                  <c:v>3.253968253968254</c:v>
                </c:pt>
                <c:pt idx="8">
                  <c:v>4.619047619047619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99056472"/>
        <c:axId val="-2098488456"/>
      </c:radarChart>
      <c:catAx>
        <c:axId val="-20990564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098488456"/>
        <c:crosses val="autoZero"/>
        <c:auto val="0"/>
        <c:lblAlgn val="ctr"/>
        <c:lblOffset val="100"/>
        <c:noMultiLvlLbl val="0"/>
      </c:catAx>
      <c:valAx>
        <c:axId val="-2098488456"/>
        <c:scaling>
          <c:orientation val="minMax"/>
          <c:max val="7.0"/>
        </c:scaling>
        <c:delete val="0"/>
        <c:axPos val="l"/>
        <c:majorGridlines/>
        <c:numFmt formatCode="0" sourceLinked="0"/>
        <c:majorTickMark val="cross"/>
        <c:minorTickMark val="none"/>
        <c:tickLblPos val="nextTo"/>
        <c:crossAx val="-2099056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3"/>
          <c:order val="0"/>
          <c:tx>
            <c:strRef>
              <c:f>'2º ARTE'!$A$4</c:f>
              <c:strCache>
                <c:ptCount val="1"/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val>
            <c:numRef>
              <c:f>'2º ARTE'!$B$30:$I$30</c:f>
              <c:numCache>
                <c:formatCode>0.00</c:formatCode>
                <c:ptCount val="8"/>
                <c:pt idx="0">
                  <c:v>5.196969696969697</c:v>
                </c:pt>
                <c:pt idx="1">
                  <c:v>5.181818181818182</c:v>
                </c:pt>
                <c:pt idx="2">
                  <c:v>5.606060606060606</c:v>
                </c:pt>
                <c:pt idx="3">
                  <c:v>5.803030303030303</c:v>
                </c:pt>
                <c:pt idx="4">
                  <c:v>5.181818181818182</c:v>
                </c:pt>
                <c:pt idx="5">
                  <c:v>5.90909090909091</c:v>
                </c:pt>
                <c:pt idx="6">
                  <c:v>5.43939393939394</c:v>
                </c:pt>
                <c:pt idx="7">
                  <c:v>5.727272727272728</c:v>
                </c:pt>
              </c:numCache>
            </c:numRef>
          </c:val>
        </c:ser>
        <c:ser>
          <c:idx val="5"/>
          <c:order val="1"/>
          <c:tx>
            <c:strRef>
              <c:f>'2º ARTE'!$A$6</c:f>
              <c:strCache>
                <c:ptCount val="1"/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'2º ARTE'!$B$32:$I$32</c:f>
              <c:numCache>
                <c:formatCode>0.00</c:formatCode>
                <c:ptCount val="8"/>
                <c:pt idx="0">
                  <c:v>5.671428571428572</c:v>
                </c:pt>
                <c:pt idx="1">
                  <c:v>5.742857142857143</c:v>
                </c:pt>
                <c:pt idx="2">
                  <c:v>5.942857142857143</c:v>
                </c:pt>
                <c:pt idx="3">
                  <c:v>5.8</c:v>
                </c:pt>
                <c:pt idx="4">
                  <c:v>4.857142857142856</c:v>
                </c:pt>
                <c:pt idx="5">
                  <c:v>5.8</c:v>
                </c:pt>
                <c:pt idx="6">
                  <c:v>4.785714285714286</c:v>
                </c:pt>
                <c:pt idx="7">
                  <c:v>5.714285714285713</c:v>
                </c:pt>
              </c:numCache>
            </c:numRef>
          </c:val>
        </c:ser>
        <c:ser>
          <c:idx val="7"/>
          <c:order val="2"/>
          <c:tx>
            <c:strRef>
              <c:f>'2º ARTE'!$A$8</c:f>
              <c:strCache>
                <c:ptCount val="1"/>
              </c:strCache>
            </c:strRef>
          </c:tx>
          <c:marker>
            <c:symbol val="none"/>
          </c:marker>
          <c:val>
            <c:numRef>
              <c:f>'2º ARTE'!$B$34:$I$34</c:f>
              <c:numCache>
                <c:formatCode>0.00</c:formatCode>
                <c:ptCount val="8"/>
                <c:pt idx="0">
                  <c:v>3.758064516129033</c:v>
                </c:pt>
                <c:pt idx="1">
                  <c:v>3.870967741935484</c:v>
                </c:pt>
                <c:pt idx="2">
                  <c:v>4.903225806451613</c:v>
                </c:pt>
                <c:pt idx="3">
                  <c:v>4.70967741935484</c:v>
                </c:pt>
                <c:pt idx="4">
                  <c:v>3.919354838709677</c:v>
                </c:pt>
                <c:pt idx="5">
                  <c:v>3.887096774193548</c:v>
                </c:pt>
                <c:pt idx="6">
                  <c:v>4.03225806451613</c:v>
                </c:pt>
                <c:pt idx="7">
                  <c:v>4.290322580645161</c:v>
                </c:pt>
              </c:numCache>
            </c:numRef>
          </c:val>
        </c:ser>
        <c:ser>
          <c:idx val="9"/>
          <c:order val="3"/>
          <c:tx>
            <c:strRef>
              <c:f>'2º ARTE'!$A$10</c:f>
              <c:strCache>
                <c:ptCount val="1"/>
              </c:strCache>
            </c:strRef>
          </c:tx>
          <c:marker>
            <c:symbol val="none"/>
          </c:marker>
          <c:val>
            <c:numRef>
              <c:f>'2º ARTE'!$B$36:$I$36</c:f>
              <c:numCache>
                <c:formatCode>0.00</c:formatCode>
                <c:ptCount val="8"/>
                <c:pt idx="0">
                  <c:v>4.124999999999999</c:v>
                </c:pt>
                <c:pt idx="1">
                  <c:v>4.15625</c:v>
                </c:pt>
                <c:pt idx="2">
                  <c:v>4.265625</c:v>
                </c:pt>
                <c:pt idx="3">
                  <c:v>4.687499999999999</c:v>
                </c:pt>
                <c:pt idx="4">
                  <c:v>4.640625</c:v>
                </c:pt>
                <c:pt idx="5">
                  <c:v>4.28125</c:v>
                </c:pt>
                <c:pt idx="6">
                  <c:v>4.25</c:v>
                </c:pt>
                <c:pt idx="7">
                  <c:v>4.312499999999999</c:v>
                </c:pt>
              </c:numCache>
            </c:numRef>
          </c:val>
        </c:ser>
        <c:ser>
          <c:idx val="11"/>
          <c:order val="4"/>
          <c:tx>
            <c:strRef>
              <c:f>'2º ARTE'!$A$12</c:f>
              <c:strCache>
                <c:ptCount val="1"/>
              </c:strCache>
            </c:strRef>
          </c:tx>
          <c:marker>
            <c:symbol val="none"/>
          </c:marker>
          <c:val>
            <c:numRef>
              <c:f>'2º ARTE'!$B$38:$I$38</c:f>
              <c:numCache>
                <c:formatCode>0.00</c:formatCode>
                <c:ptCount val="8"/>
                <c:pt idx="0">
                  <c:v>3.029850746268657</c:v>
                </c:pt>
                <c:pt idx="1">
                  <c:v>2.970149253731343</c:v>
                </c:pt>
                <c:pt idx="2">
                  <c:v>3.597014925373134</c:v>
                </c:pt>
                <c:pt idx="3">
                  <c:v>3.492537313432836</c:v>
                </c:pt>
                <c:pt idx="4">
                  <c:v>3.388059701492537</c:v>
                </c:pt>
                <c:pt idx="5">
                  <c:v>3.08955223880597</c:v>
                </c:pt>
                <c:pt idx="6">
                  <c:v>2.776119402985075</c:v>
                </c:pt>
                <c:pt idx="7">
                  <c:v>3.223880597014926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99059560"/>
        <c:axId val="-2099060504"/>
      </c:radarChart>
      <c:catAx>
        <c:axId val="-20990595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-2099060504"/>
        <c:crosses val="autoZero"/>
        <c:auto val="0"/>
        <c:lblAlgn val="ctr"/>
        <c:lblOffset val="100"/>
        <c:noMultiLvlLbl val="0"/>
      </c:catAx>
      <c:valAx>
        <c:axId val="-2099060504"/>
        <c:scaling>
          <c:orientation val="minMax"/>
          <c:max val="7.0"/>
        </c:scaling>
        <c:delete val="0"/>
        <c:axPos val="l"/>
        <c:majorGridlines/>
        <c:numFmt formatCode="0" sourceLinked="0"/>
        <c:majorTickMark val="cross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-2099059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3"/>
          <c:order val="0"/>
          <c:tx>
            <c:strRef>
              <c:f>'2º ARTE'!$A$4</c:f>
              <c:strCache>
                <c:ptCount val="1"/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val>
            <c:numRef>
              <c:f>'2º ARTE'!$B$42:$J$42</c:f>
              <c:numCache>
                <c:formatCode>0.00</c:formatCode>
                <c:ptCount val="9"/>
                <c:pt idx="0">
                  <c:v>5.272727272727272</c:v>
                </c:pt>
                <c:pt idx="1">
                  <c:v>5.924242424242424</c:v>
                </c:pt>
                <c:pt idx="2">
                  <c:v>5.818181818181817</c:v>
                </c:pt>
                <c:pt idx="3">
                  <c:v>5.878787878787878</c:v>
                </c:pt>
                <c:pt idx="4">
                  <c:v>4.560606060606061</c:v>
                </c:pt>
                <c:pt idx="5">
                  <c:v>4.65151515151515</c:v>
                </c:pt>
                <c:pt idx="6">
                  <c:v>5.227272727272728</c:v>
                </c:pt>
                <c:pt idx="7">
                  <c:v>4.93939393939394</c:v>
                </c:pt>
                <c:pt idx="8">
                  <c:v>5.65151515151515</c:v>
                </c:pt>
              </c:numCache>
            </c:numRef>
          </c:val>
        </c:ser>
        <c:ser>
          <c:idx val="5"/>
          <c:order val="1"/>
          <c:tx>
            <c:strRef>
              <c:f>'2º ARTE'!$A$6</c:f>
              <c:strCache>
                <c:ptCount val="1"/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'2º ARTE'!$B$44:$J$44</c:f>
              <c:numCache>
                <c:formatCode>0.00</c:formatCode>
                <c:ptCount val="9"/>
                <c:pt idx="0">
                  <c:v>5.471428571428572</c:v>
                </c:pt>
                <c:pt idx="1">
                  <c:v>5.885714285714286</c:v>
                </c:pt>
                <c:pt idx="2">
                  <c:v>6.042857142857143</c:v>
                </c:pt>
                <c:pt idx="3">
                  <c:v>5.657142857142856</c:v>
                </c:pt>
                <c:pt idx="4">
                  <c:v>4.042857142857143</c:v>
                </c:pt>
                <c:pt idx="5">
                  <c:v>5.314285714285713</c:v>
                </c:pt>
                <c:pt idx="6">
                  <c:v>5.442857142857143</c:v>
                </c:pt>
                <c:pt idx="7">
                  <c:v>4.328571428571427</c:v>
                </c:pt>
                <c:pt idx="8">
                  <c:v>5.614285714285712</c:v>
                </c:pt>
              </c:numCache>
            </c:numRef>
          </c:val>
        </c:ser>
        <c:ser>
          <c:idx val="7"/>
          <c:order val="2"/>
          <c:tx>
            <c:strRef>
              <c:f>'2º ARTE'!$A$8</c:f>
              <c:strCache>
                <c:ptCount val="1"/>
              </c:strCache>
            </c:strRef>
          </c:tx>
          <c:marker>
            <c:symbol val="none"/>
          </c:marker>
          <c:val>
            <c:numRef>
              <c:f>'2º ARTE'!$B$46:$J$46</c:f>
              <c:numCache>
                <c:formatCode>0.00</c:formatCode>
                <c:ptCount val="9"/>
                <c:pt idx="0">
                  <c:v>3.580645161290322</c:v>
                </c:pt>
                <c:pt idx="1">
                  <c:v>3.693548387096774</c:v>
                </c:pt>
                <c:pt idx="2">
                  <c:v>3.725806451612903</c:v>
                </c:pt>
                <c:pt idx="3">
                  <c:v>3.32258064516129</c:v>
                </c:pt>
                <c:pt idx="4">
                  <c:v>2.193548387096774</c:v>
                </c:pt>
                <c:pt idx="5">
                  <c:v>3.870967741935484</c:v>
                </c:pt>
                <c:pt idx="6">
                  <c:v>3.32258064516129</c:v>
                </c:pt>
                <c:pt idx="7">
                  <c:v>2.5</c:v>
                </c:pt>
                <c:pt idx="8">
                  <c:v>3.709677419354838</c:v>
                </c:pt>
              </c:numCache>
            </c:numRef>
          </c:val>
        </c:ser>
        <c:ser>
          <c:idx val="9"/>
          <c:order val="3"/>
          <c:tx>
            <c:strRef>
              <c:f>'2º ARTE'!$A$10</c:f>
              <c:strCache>
                <c:ptCount val="1"/>
              </c:strCache>
            </c:strRef>
          </c:tx>
          <c:marker>
            <c:symbol val="none"/>
          </c:marker>
          <c:val>
            <c:numRef>
              <c:f>'2º ARTE'!$B$48:$J$48</c:f>
              <c:numCache>
                <c:formatCode>0.00</c:formatCode>
                <c:ptCount val="9"/>
                <c:pt idx="0">
                  <c:v>4.875</c:v>
                </c:pt>
                <c:pt idx="1">
                  <c:v>4.921875</c:v>
                </c:pt>
                <c:pt idx="2">
                  <c:v>5.140625</c:v>
                </c:pt>
                <c:pt idx="3">
                  <c:v>5.078125</c:v>
                </c:pt>
                <c:pt idx="4">
                  <c:v>5.046875</c:v>
                </c:pt>
                <c:pt idx="5">
                  <c:v>5.046875</c:v>
                </c:pt>
                <c:pt idx="6">
                  <c:v>4.484375</c:v>
                </c:pt>
                <c:pt idx="7">
                  <c:v>5.265625</c:v>
                </c:pt>
                <c:pt idx="8">
                  <c:v>5.109375</c:v>
                </c:pt>
              </c:numCache>
            </c:numRef>
          </c:val>
        </c:ser>
        <c:ser>
          <c:idx val="11"/>
          <c:order val="4"/>
          <c:tx>
            <c:strRef>
              <c:f>'2º ARTE'!$A$12</c:f>
              <c:strCache>
                <c:ptCount val="1"/>
              </c:strCache>
            </c:strRef>
          </c:tx>
          <c:marker>
            <c:symbol val="none"/>
          </c:marker>
          <c:val>
            <c:numRef>
              <c:f>'2º ARTE'!$B$50:$J$50</c:f>
              <c:numCache>
                <c:formatCode>0.00</c:formatCode>
                <c:ptCount val="9"/>
                <c:pt idx="0">
                  <c:v>3.64179104477612</c:v>
                </c:pt>
                <c:pt idx="1">
                  <c:v>3.865671641791045</c:v>
                </c:pt>
                <c:pt idx="2">
                  <c:v>3.298507462686567</c:v>
                </c:pt>
                <c:pt idx="3">
                  <c:v>3.91044776119403</c:v>
                </c:pt>
                <c:pt idx="4">
                  <c:v>2.91044776119403</c:v>
                </c:pt>
                <c:pt idx="5">
                  <c:v>3.597014925373134</c:v>
                </c:pt>
                <c:pt idx="6">
                  <c:v>3.417910447761194</c:v>
                </c:pt>
                <c:pt idx="7">
                  <c:v>3.402985074626865</c:v>
                </c:pt>
                <c:pt idx="8">
                  <c:v>3.522388059701493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4038360"/>
        <c:axId val="-2114035128"/>
      </c:radarChart>
      <c:catAx>
        <c:axId val="-21140383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-2114035128"/>
        <c:crosses val="autoZero"/>
        <c:auto val="0"/>
        <c:lblAlgn val="ctr"/>
        <c:lblOffset val="100"/>
        <c:noMultiLvlLbl val="0"/>
      </c:catAx>
      <c:valAx>
        <c:axId val="-2114035128"/>
        <c:scaling>
          <c:orientation val="minMax"/>
          <c:max val="7.0"/>
        </c:scaling>
        <c:delete val="0"/>
        <c:axPos val="l"/>
        <c:majorGridlines/>
        <c:numFmt formatCode="0" sourceLinked="0"/>
        <c:majorTickMark val="cross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-2114038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3"/>
          <c:order val="0"/>
          <c:tx>
            <c:strRef>
              <c:f>'3º ARTE'!$A$4</c:f>
              <c:strCache>
                <c:ptCount val="1"/>
                <c:pt idx="0">
                  <c:v>Historia Contemporánea de Europa I, Siglo XIX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val>
            <c:numRef>
              <c:f>'3º ARTE'!$B$4:$I$4</c:f>
              <c:numCache>
                <c:formatCode>0.00</c:formatCode>
                <c:ptCount val="8"/>
                <c:pt idx="0">
                  <c:v>4.559322033898306</c:v>
                </c:pt>
                <c:pt idx="1">
                  <c:v>4.796610169491525</c:v>
                </c:pt>
                <c:pt idx="2">
                  <c:v>5.28813559322034</c:v>
                </c:pt>
                <c:pt idx="3">
                  <c:v>4.627118644067795</c:v>
                </c:pt>
                <c:pt idx="4">
                  <c:v>4.745762711864408</c:v>
                </c:pt>
                <c:pt idx="5">
                  <c:v>5.06779661016949</c:v>
                </c:pt>
                <c:pt idx="6">
                  <c:v>4.135593220338982</c:v>
                </c:pt>
                <c:pt idx="7">
                  <c:v>4.728813559322033</c:v>
                </c:pt>
              </c:numCache>
            </c:numRef>
          </c:val>
        </c:ser>
        <c:ser>
          <c:idx val="5"/>
          <c:order val="1"/>
          <c:tx>
            <c:strRef>
              <c:f>'3º ARTE'!$A$6</c:f>
              <c:strCache>
                <c:ptCount val="1"/>
                <c:pt idx="0">
                  <c:v> Historia Contemporánea de España I, Siglo XIX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'3º ARTE'!$B$6:$I$6</c:f>
              <c:numCache>
                <c:formatCode>0.00</c:formatCode>
                <c:ptCount val="8"/>
                <c:pt idx="0">
                  <c:v>5.05</c:v>
                </c:pt>
                <c:pt idx="1">
                  <c:v>5.149999999999999</c:v>
                </c:pt>
                <c:pt idx="2">
                  <c:v>5.633333333333334</c:v>
                </c:pt>
                <c:pt idx="3">
                  <c:v>5.3</c:v>
                </c:pt>
                <c:pt idx="4">
                  <c:v>5.033333333333334</c:v>
                </c:pt>
                <c:pt idx="5">
                  <c:v>5.633333333333334</c:v>
                </c:pt>
                <c:pt idx="6">
                  <c:v>5.516666666666667</c:v>
                </c:pt>
                <c:pt idx="7">
                  <c:v>5.416666666666667</c:v>
                </c:pt>
              </c:numCache>
            </c:numRef>
          </c:val>
        </c:ser>
        <c:ser>
          <c:idx val="7"/>
          <c:order val="2"/>
          <c:tx>
            <c:strRef>
              <c:f>'3º ARTE'!$A$8</c:f>
              <c:strCache>
                <c:ptCount val="1"/>
                <c:pt idx="0">
                  <c:v>Fuentes Escritas y Numismáticas</c:v>
                </c:pt>
              </c:strCache>
            </c:strRef>
          </c:tx>
          <c:marker>
            <c:symbol val="none"/>
          </c:marker>
          <c:val>
            <c:numRef>
              <c:f>'3º ARTE'!$B$8:$I$8</c:f>
              <c:numCache>
                <c:formatCode>0.00</c:formatCode>
                <c:ptCount val="8"/>
                <c:pt idx="0">
                  <c:v>4.611111111111111</c:v>
                </c:pt>
                <c:pt idx="1">
                  <c:v>4.907407407407407</c:v>
                </c:pt>
                <c:pt idx="2">
                  <c:v>5.240740740740741</c:v>
                </c:pt>
                <c:pt idx="3">
                  <c:v>4.833333333333333</c:v>
                </c:pt>
                <c:pt idx="4">
                  <c:v>4.796296296296297</c:v>
                </c:pt>
                <c:pt idx="5">
                  <c:v>5.277777777777778</c:v>
                </c:pt>
                <c:pt idx="6">
                  <c:v>4.703703703703704</c:v>
                </c:pt>
                <c:pt idx="7">
                  <c:v>4.962962962962963</c:v>
                </c:pt>
              </c:numCache>
            </c:numRef>
          </c:val>
        </c:ser>
        <c:ser>
          <c:idx val="9"/>
          <c:order val="3"/>
          <c:tx>
            <c:strRef>
              <c:f>'3º ARTE'!$A$10</c:f>
              <c:strCache>
                <c:ptCount val="1"/>
                <c:pt idx="0">
                  <c:v> Historia Moderna de España y Europa I</c:v>
                </c:pt>
              </c:strCache>
            </c:strRef>
          </c:tx>
          <c:marker>
            <c:symbol val="none"/>
          </c:marker>
          <c:val>
            <c:numRef>
              <c:f>'3º ARTE'!$B$10:$I$10</c:f>
              <c:numCache>
                <c:formatCode>0.00</c:formatCode>
                <c:ptCount val="8"/>
                <c:pt idx="0">
                  <c:v>5.124999999999999</c:v>
                </c:pt>
                <c:pt idx="1">
                  <c:v>5.089285714285714</c:v>
                </c:pt>
                <c:pt idx="2">
                  <c:v>5.446428571428571</c:v>
                </c:pt>
                <c:pt idx="3">
                  <c:v>5.124999999999999</c:v>
                </c:pt>
                <c:pt idx="4">
                  <c:v>4.071428571428571</c:v>
                </c:pt>
                <c:pt idx="5">
                  <c:v>4.732142857142857</c:v>
                </c:pt>
                <c:pt idx="6">
                  <c:v>3.785714285714286</c:v>
                </c:pt>
                <c:pt idx="7">
                  <c:v>4.857142857142856</c:v>
                </c:pt>
              </c:numCache>
            </c:numRef>
          </c:val>
        </c:ser>
        <c:ser>
          <c:idx val="11"/>
          <c:order val="4"/>
          <c:tx>
            <c:strRef>
              <c:f>'3º ARTE'!$A$12</c:f>
              <c:strCache>
                <c:ptCount val="1"/>
              </c:strCache>
            </c:strRef>
          </c:tx>
          <c:marker>
            <c:symbol val="none"/>
          </c:marker>
          <c:val>
            <c:numRef>
              <c:f>'3º ARTE'!$B$12:$I$12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5125272"/>
        <c:axId val="-2115122152"/>
      </c:radarChart>
      <c:catAx>
        <c:axId val="-21151252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115122152"/>
        <c:crosses val="autoZero"/>
        <c:auto val="0"/>
        <c:lblAlgn val="ctr"/>
        <c:lblOffset val="100"/>
        <c:noMultiLvlLbl val="0"/>
      </c:catAx>
      <c:valAx>
        <c:axId val="-2115122152"/>
        <c:scaling>
          <c:orientation val="minMax"/>
          <c:max val="7.0"/>
        </c:scaling>
        <c:delete val="0"/>
        <c:axPos val="l"/>
        <c:majorGridlines/>
        <c:numFmt formatCode="0" sourceLinked="0"/>
        <c:majorTickMark val="cross"/>
        <c:minorTickMark val="none"/>
        <c:tickLblPos val="nextTo"/>
        <c:crossAx val="-2115125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BE2B-8BEB-47EF-9B9C-8F2243EB93DC}" type="datetimeFigureOut">
              <a:rPr lang="es-ES" smtClean="0"/>
              <a:t>29/10/15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AC3E-9853-4019-91A0-7A08A0A974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879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BE2B-8BEB-47EF-9B9C-8F2243EB93DC}" type="datetimeFigureOut">
              <a:rPr lang="es-ES" smtClean="0"/>
              <a:t>29/10/15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AC3E-9853-4019-91A0-7A08A0A974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8284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BE2B-8BEB-47EF-9B9C-8F2243EB93DC}" type="datetimeFigureOut">
              <a:rPr lang="es-ES" smtClean="0"/>
              <a:t>29/10/15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AC3E-9853-4019-91A0-7A08A0A974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178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BE2B-8BEB-47EF-9B9C-8F2243EB93DC}" type="datetimeFigureOut">
              <a:rPr lang="es-ES" smtClean="0"/>
              <a:t>29/10/15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AC3E-9853-4019-91A0-7A08A0A974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858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BE2B-8BEB-47EF-9B9C-8F2243EB93DC}" type="datetimeFigureOut">
              <a:rPr lang="es-ES" smtClean="0"/>
              <a:t>29/10/15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AC3E-9853-4019-91A0-7A08A0A974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162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BE2B-8BEB-47EF-9B9C-8F2243EB93DC}" type="datetimeFigureOut">
              <a:rPr lang="es-ES" smtClean="0"/>
              <a:t>29/10/15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AC3E-9853-4019-91A0-7A08A0A974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48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BE2B-8BEB-47EF-9B9C-8F2243EB93DC}" type="datetimeFigureOut">
              <a:rPr lang="es-ES" smtClean="0"/>
              <a:t>29/10/15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AC3E-9853-4019-91A0-7A08A0A974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0760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BE2B-8BEB-47EF-9B9C-8F2243EB93DC}" type="datetimeFigureOut">
              <a:rPr lang="es-ES" smtClean="0"/>
              <a:t>29/10/15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AC3E-9853-4019-91A0-7A08A0A974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559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BE2B-8BEB-47EF-9B9C-8F2243EB93DC}" type="datetimeFigureOut">
              <a:rPr lang="es-ES" smtClean="0"/>
              <a:t>29/10/15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AC3E-9853-4019-91A0-7A08A0A974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0673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BE2B-8BEB-47EF-9B9C-8F2243EB93DC}" type="datetimeFigureOut">
              <a:rPr lang="es-ES" smtClean="0"/>
              <a:t>29/10/15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AC3E-9853-4019-91A0-7A08A0A974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879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BE2B-8BEB-47EF-9B9C-8F2243EB93DC}" type="datetimeFigureOut">
              <a:rPr lang="es-ES" smtClean="0"/>
              <a:t>29/10/15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AC3E-9853-4019-91A0-7A08A0A974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654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8BE2B-8BEB-47EF-9B9C-8F2243EB93DC}" type="datetimeFigureOut">
              <a:rPr lang="es-ES" smtClean="0"/>
              <a:t>29/10/15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9AC3E-9853-4019-91A0-7A08A0A974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902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Relationship Id="rId3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Relationship Id="rId3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Relationship Id="rId3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Relationship Id="rId3" Type="http://schemas.openxmlformats.org/officeDocument/2006/relationships/chart" Target="../charts/char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Relationship Id="rId3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Relationship Id="rId3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Relationship Id="rId3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Relationship Id="rId3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Relationship Id="rId3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Relationship Id="rId3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Relationship Id="rId3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Relationship Id="rId3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Encuestas de Historia</a:t>
            </a:r>
            <a:br>
              <a:rPr lang="es-ES" dirty="0" smtClean="0"/>
            </a:br>
            <a:r>
              <a:rPr lang="es-ES" dirty="0" smtClean="0"/>
              <a:t>2013-2014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30286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2305050" y="228600"/>
            <a:ext cx="45339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3º Historia (asignaturas </a:t>
            </a:r>
            <a:r>
              <a:rPr lang="es-ES" sz="3600" kern="10" dirty="0" err="1" smtClean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oblig</a:t>
            </a:r>
            <a:r>
              <a:rPr lang="es-ES" sz="36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.)</a:t>
            </a:r>
            <a:endParaRPr lang="es-ES" sz="3600" kern="10" dirty="0">
              <a:solidFill>
                <a:srgbClr val="336699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539552" y="6021288"/>
            <a:ext cx="16764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teoría</a:t>
            </a:r>
          </a:p>
        </p:txBody>
      </p:sp>
      <p:sp>
        <p:nvSpPr>
          <p:cNvPr id="8197" name="CuadroTexto 1"/>
          <p:cNvSpPr txBox="1">
            <a:spLocks noChangeArrowheads="1"/>
          </p:cNvSpPr>
          <p:nvPr/>
        </p:nvSpPr>
        <p:spPr bwMode="auto">
          <a:xfrm>
            <a:off x="4572000" y="692696"/>
            <a:ext cx="23749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Establece una adecuada relación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entre las partes del programa</a:t>
            </a:r>
          </a:p>
        </p:txBody>
      </p:sp>
      <p:sp>
        <p:nvSpPr>
          <p:cNvPr id="8198" name="CuadroTexto 2"/>
          <p:cNvSpPr txBox="1">
            <a:spLocks noChangeArrowheads="1"/>
          </p:cNvSpPr>
          <p:nvPr/>
        </p:nvSpPr>
        <p:spPr bwMode="auto">
          <a:xfrm>
            <a:off x="6321896" y="1484784"/>
            <a:ext cx="9144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Lo desarrollado se ajusta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los objetivos del programa</a:t>
            </a:r>
          </a:p>
        </p:txBody>
      </p:sp>
      <p:sp>
        <p:nvSpPr>
          <p:cNvPr id="8199" name="CuadroTexto 3"/>
          <p:cNvSpPr txBox="1">
            <a:spLocks noChangeArrowheads="1"/>
          </p:cNvSpPr>
          <p:nvPr/>
        </p:nvSpPr>
        <p:spPr bwMode="auto">
          <a:xfrm>
            <a:off x="7041976" y="3212976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 dirty="0">
                <a:latin typeface="Calibri" pitchFamily="34" charset="0"/>
                <a:ea typeface="ＭＳ Ｐゴシック" charset="-128"/>
              </a:rPr>
              <a:t>Se muestra competente 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 dirty="0">
                <a:latin typeface="Calibri" pitchFamily="34" charset="0"/>
                <a:ea typeface="ＭＳ Ｐゴシック" charset="-128"/>
              </a:rPr>
              <a:t>los contenidos que imparte</a:t>
            </a:r>
          </a:p>
        </p:txBody>
      </p:sp>
      <p:sp>
        <p:nvSpPr>
          <p:cNvPr id="8200" name="CuadroTexto 4"/>
          <p:cNvSpPr txBox="1">
            <a:spLocks noChangeArrowheads="1"/>
          </p:cNvSpPr>
          <p:nvPr/>
        </p:nvSpPr>
        <p:spPr bwMode="auto">
          <a:xfrm>
            <a:off x="6393904" y="5013176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Explica con claridad</a:t>
            </a:r>
          </a:p>
        </p:txBody>
      </p:sp>
      <p:sp>
        <p:nvSpPr>
          <p:cNvPr id="8201" name="CuadroTexto 5"/>
          <p:cNvSpPr txBox="1">
            <a:spLocks noChangeArrowheads="1"/>
          </p:cNvSpPr>
          <p:nvPr/>
        </p:nvSpPr>
        <p:spPr bwMode="auto">
          <a:xfrm>
            <a:off x="4611638" y="5805264"/>
            <a:ext cx="356076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Los recursos didácticos son apropiados y actualizados</a:t>
            </a:r>
          </a:p>
        </p:txBody>
      </p:sp>
      <p:sp>
        <p:nvSpPr>
          <p:cNvPr id="8202" name="CuadroTexto 6"/>
          <p:cNvSpPr txBox="1">
            <a:spLocks noChangeArrowheads="1"/>
          </p:cNvSpPr>
          <p:nvPr/>
        </p:nvSpPr>
        <p:spPr bwMode="auto">
          <a:xfrm>
            <a:off x="1043608" y="4725144"/>
            <a:ext cx="19542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Se muestra accesible 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su relación con el estudiante</a:t>
            </a:r>
          </a:p>
        </p:txBody>
      </p:sp>
      <p:sp>
        <p:nvSpPr>
          <p:cNvPr id="8203" name="CuadroTexto 7"/>
          <p:cNvSpPr txBox="1">
            <a:spLocks noChangeArrowheads="1"/>
          </p:cNvSpPr>
          <p:nvPr/>
        </p:nvSpPr>
        <p:spPr bwMode="auto">
          <a:xfrm>
            <a:off x="1403648" y="2976116"/>
            <a:ext cx="969962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Estimula la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participación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en clase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1658888" y="1340768"/>
            <a:ext cx="1905000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CALIFICACIÓN GLOBAL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DEL PROFESOR</a:t>
            </a:r>
            <a:endParaRPr lang="es-ES" altLang="es-ES" sz="1100"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8211" name="AutoShape 2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71438"/>
            <a:ext cx="609600" cy="533400"/>
          </a:xfrm>
          <a:prstGeom prst="actionButtonHome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2400"/>
          </a:p>
        </p:txBody>
      </p:sp>
      <p:sp>
        <p:nvSpPr>
          <p:cNvPr id="8212" name="Text Box 19"/>
          <p:cNvSpPr txBox="1">
            <a:spLocks noChangeArrowheads="1"/>
          </p:cNvSpPr>
          <p:nvPr/>
        </p:nvSpPr>
        <p:spPr bwMode="auto">
          <a:xfrm>
            <a:off x="7346265" y="0"/>
            <a:ext cx="17111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dirty="0" smtClean="0"/>
              <a:t>2013-2014</a:t>
            </a:r>
            <a:endParaRPr lang="es-ES" altLang="es-ES" sz="2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b="1" dirty="0" smtClean="0">
                <a:latin typeface="Arial Narrow" pitchFamily="34" charset="0"/>
              </a:rPr>
              <a:t>PRIMER CUATRIMESTRE</a:t>
            </a:r>
            <a:endParaRPr lang="es-ES" altLang="es-ES" sz="1200" b="1" dirty="0">
              <a:latin typeface="Arial Narrow" pitchFamily="34" charset="0"/>
            </a:endParaRPr>
          </a:p>
        </p:txBody>
      </p:sp>
      <p:graphicFrame>
        <p:nvGraphicFramePr>
          <p:cNvPr id="21" name="1 Gráfico"/>
          <p:cNvGraphicFramePr>
            <a:graphicFrameLocks/>
          </p:cNvGraphicFramePr>
          <p:nvPr/>
        </p:nvGraphicFramePr>
        <p:xfrm>
          <a:off x="790575" y="872728"/>
          <a:ext cx="7562850" cy="5112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9538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WordArt 2"/>
          <p:cNvSpPr>
            <a:spLocks noChangeArrowheads="1" noChangeShapeType="1" noTextEdit="1"/>
          </p:cNvSpPr>
          <p:nvPr/>
        </p:nvSpPr>
        <p:spPr bwMode="auto">
          <a:xfrm>
            <a:off x="2305050" y="76200"/>
            <a:ext cx="45339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3º Historia (asignaturas </a:t>
            </a:r>
            <a:r>
              <a:rPr lang="es-ES" sz="3600" kern="10" dirty="0" err="1" smtClean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oblig</a:t>
            </a:r>
            <a:r>
              <a:rPr lang="es-ES" sz="36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.)</a:t>
            </a:r>
            <a:endParaRPr lang="es-ES" sz="3600" kern="10" dirty="0">
              <a:solidFill>
                <a:srgbClr val="336699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223" name="WordArt 8"/>
          <p:cNvSpPr>
            <a:spLocks noChangeArrowheads="1" noChangeShapeType="1" noTextEdit="1"/>
          </p:cNvSpPr>
          <p:nvPr/>
        </p:nvSpPr>
        <p:spPr bwMode="auto">
          <a:xfrm>
            <a:off x="3635896" y="6165304"/>
            <a:ext cx="22860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prácticas</a:t>
            </a:r>
          </a:p>
        </p:txBody>
      </p:sp>
      <p:sp>
        <p:nvSpPr>
          <p:cNvPr id="9226" name="CuadroTexto 5"/>
          <p:cNvSpPr txBox="1">
            <a:spLocks noChangeArrowheads="1"/>
          </p:cNvSpPr>
          <p:nvPr/>
        </p:nvSpPr>
        <p:spPr bwMode="auto">
          <a:xfrm>
            <a:off x="4572000" y="764704"/>
            <a:ext cx="352901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Lo desarrollado se ajusta a los objetivos del programa</a:t>
            </a:r>
          </a:p>
        </p:txBody>
      </p:sp>
      <p:sp>
        <p:nvSpPr>
          <p:cNvPr id="9229" name="CuadroTexto 6"/>
          <p:cNvSpPr txBox="1">
            <a:spLocks noChangeArrowheads="1"/>
          </p:cNvSpPr>
          <p:nvPr/>
        </p:nvSpPr>
        <p:spPr bwMode="auto">
          <a:xfrm>
            <a:off x="7029791" y="2780928"/>
            <a:ext cx="19081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Se muestra accesible en su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relación con los estudiantes</a:t>
            </a:r>
          </a:p>
        </p:txBody>
      </p:sp>
      <p:sp>
        <p:nvSpPr>
          <p:cNvPr id="9230" name="CuadroTexto 6"/>
          <p:cNvSpPr txBox="1">
            <a:spLocks noChangeArrowheads="1"/>
          </p:cNvSpPr>
          <p:nvPr/>
        </p:nvSpPr>
        <p:spPr bwMode="auto">
          <a:xfrm>
            <a:off x="6732240" y="4419600"/>
            <a:ext cx="174466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Manifiesta una adecuada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preparación de la clase</a:t>
            </a:r>
          </a:p>
        </p:txBody>
      </p:sp>
      <p:sp>
        <p:nvSpPr>
          <p:cNvPr id="9231" name="CuadroTexto 6"/>
          <p:cNvSpPr txBox="1">
            <a:spLocks noChangeArrowheads="1"/>
          </p:cNvSpPr>
          <p:nvPr/>
        </p:nvSpPr>
        <p:spPr bwMode="auto">
          <a:xfrm>
            <a:off x="5466357" y="5544914"/>
            <a:ext cx="198596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Estimula el trabajo en equipo</a:t>
            </a:r>
          </a:p>
        </p:txBody>
      </p:sp>
      <p:sp>
        <p:nvSpPr>
          <p:cNvPr id="9232" name="CuadroTexto 7"/>
          <p:cNvSpPr txBox="1">
            <a:spLocks noChangeArrowheads="1"/>
          </p:cNvSpPr>
          <p:nvPr/>
        </p:nvSpPr>
        <p:spPr bwMode="auto">
          <a:xfrm>
            <a:off x="1582366" y="5544914"/>
            <a:ext cx="234156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Estimula la expresión oral y escrita</a:t>
            </a:r>
          </a:p>
        </p:txBody>
      </p:sp>
      <p:sp>
        <p:nvSpPr>
          <p:cNvPr id="9234" name="CuadroTexto 9"/>
          <p:cNvSpPr txBox="1">
            <a:spLocks noChangeArrowheads="1"/>
          </p:cNvSpPr>
          <p:nvPr/>
        </p:nvSpPr>
        <p:spPr bwMode="auto">
          <a:xfrm>
            <a:off x="1004912" y="4344268"/>
            <a:ext cx="17668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Las prácticas han servido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para completar la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formación</a:t>
            </a:r>
          </a:p>
        </p:txBody>
      </p:sp>
      <p:sp>
        <p:nvSpPr>
          <p:cNvPr id="9235" name="CuadroTexto 10"/>
          <p:cNvSpPr txBox="1">
            <a:spLocks noChangeArrowheads="1"/>
          </p:cNvSpPr>
          <p:nvPr/>
        </p:nvSpPr>
        <p:spPr bwMode="auto">
          <a:xfrm>
            <a:off x="771996" y="2712343"/>
            <a:ext cx="18557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La utilización de las NN TT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es la adecuada</a:t>
            </a:r>
          </a:p>
        </p:txBody>
      </p:sp>
      <p:sp>
        <p:nvSpPr>
          <p:cNvPr id="9236" name="CuadroTexto 11"/>
          <p:cNvSpPr txBox="1">
            <a:spLocks noChangeArrowheads="1"/>
          </p:cNvSpPr>
          <p:nvPr/>
        </p:nvSpPr>
        <p:spPr bwMode="auto">
          <a:xfrm>
            <a:off x="1803351" y="1272183"/>
            <a:ext cx="17605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CALIFICACIÓN GLOBAL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DEL PROFESOR</a:t>
            </a:r>
          </a:p>
        </p:txBody>
      </p:sp>
      <p:sp>
        <p:nvSpPr>
          <p:cNvPr id="9237" name="AutoShape 2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038" y="66675"/>
            <a:ext cx="609600" cy="533400"/>
          </a:xfrm>
          <a:prstGeom prst="actionButtonHome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2400"/>
          </a:p>
        </p:txBody>
      </p:sp>
      <p:sp>
        <p:nvSpPr>
          <p:cNvPr id="9238" name="Text Box 19"/>
          <p:cNvSpPr txBox="1">
            <a:spLocks noChangeArrowheads="1"/>
          </p:cNvSpPr>
          <p:nvPr/>
        </p:nvSpPr>
        <p:spPr bwMode="auto">
          <a:xfrm>
            <a:off x="7346266" y="0"/>
            <a:ext cx="17111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dirty="0" smtClean="0"/>
              <a:t>2013-2014</a:t>
            </a:r>
            <a:endParaRPr lang="es-ES" altLang="es-ES" sz="2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b="1" dirty="0" smtClean="0">
                <a:latin typeface="Arial Narrow" pitchFamily="34" charset="0"/>
              </a:rPr>
              <a:t>PRIMER CUATRIMESTRE</a:t>
            </a:r>
            <a:endParaRPr lang="es-ES" altLang="es-ES" sz="1200" b="1" dirty="0">
              <a:latin typeface="Arial Narrow" pitchFamily="34" charset="0"/>
            </a:endParaRPr>
          </a:p>
        </p:txBody>
      </p:sp>
      <p:sp>
        <p:nvSpPr>
          <p:cNvPr id="27" name="CuadroTexto 6"/>
          <p:cNvSpPr txBox="1">
            <a:spLocks noChangeArrowheads="1"/>
          </p:cNvSpPr>
          <p:nvPr/>
        </p:nvSpPr>
        <p:spPr bwMode="auto">
          <a:xfrm>
            <a:off x="6266037" y="1357944"/>
            <a:ext cx="1951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100" dirty="0" smtClean="0">
                <a:latin typeface="Calibri" pitchFamily="34" charset="0"/>
                <a:ea typeface="ＭＳ Ｐゴシック" charset="-128"/>
              </a:rPr>
              <a:t>Se muestra competente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100" dirty="0" smtClean="0">
                <a:latin typeface="Calibri" pitchFamily="34" charset="0"/>
                <a:ea typeface="ＭＳ Ｐゴシック" charset="-128"/>
              </a:rPr>
              <a:t>en los contenidos que imparte</a:t>
            </a:r>
            <a:endParaRPr lang="es-ES_tradnl" altLang="es-ES" sz="1100" dirty="0">
              <a:latin typeface="Calibri" pitchFamily="34" charset="0"/>
              <a:ea typeface="ＭＳ Ｐゴシック" charset="-128"/>
            </a:endParaRPr>
          </a:p>
        </p:txBody>
      </p:sp>
      <p:graphicFrame>
        <p:nvGraphicFramePr>
          <p:cNvPr id="30" name="3 Gráfico"/>
          <p:cNvGraphicFramePr>
            <a:graphicFrameLocks/>
          </p:cNvGraphicFramePr>
          <p:nvPr/>
        </p:nvGraphicFramePr>
        <p:xfrm>
          <a:off x="790575" y="832246"/>
          <a:ext cx="7562850" cy="5193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4857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2305050" y="228600"/>
            <a:ext cx="45339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3º Historia (asignaturas </a:t>
            </a:r>
            <a:r>
              <a:rPr lang="es-ES" sz="3600" kern="10" dirty="0" err="1" smtClean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oblig</a:t>
            </a:r>
            <a:r>
              <a:rPr lang="es-ES" sz="36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.)</a:t>
            </a:r>
            <a:endParaRPr lang="es-ES" sz="3600" kern="10" dirty="0">
              <a:solidFill>
                <a:srgbClr val="336699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114300" y="5170488"/>
            <a:ext cx="16764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teoría</a:t>
            </a:r>
          </a:p>
        </p:txBody>
      </p:sp>
      <p:sp>
        <p:nvSpPr>
          <p:cNvPr id="8197" name="CuadroTexto 1"/>
          <p:cNvSpPr txBox="1">
            <a:spLocks noChangeArrowheads="1"/>
          </p:cNvSpPr>
          <p:nvPr/>
        </p:nvSpPr>
        <p:spPr bwMode="auto">
          <a:xfrm>
            <a:off x="4572000" y="692696"/>
            <a:ext cx="23749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Establece una adecuada relación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entre las partes del programa</a:t>
            </a:r>
          </a:p>
        </p:txBody>
      </p:sp>
      <p:sp>
        <p:nvSpPr>
          <p:cNvPr id="8198" name="CuadroTexto 2"/>
          <p:cNvSpPr txBox="1">
            <a:spLocks noChangeArrowheads="1"/>
          </p:cNvSpPr>
          <p:nvPr/>
        </p:nvSpPr>
        <p:spPr bwMode="auto">
          <a:xfrm>
            <a:off x="6321896" y="1484784"/>
            <a:ext cx="9144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Lo desarrollado se ajusta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los objetivos del programa</a:t>
            </a:r>
          </a:p>
        </p:txBody>
      </p:sp>
      <p:sp>
        <p:nvSpPr>
          <p:cNvPr id="8199" name="CuadroTexto 3"/>
          <p:cNvSpPr txBox="1">
            <a:spLocks noChangeArrowheads="1"/>
          </p:cNvSpPr>
          <p:nvPr/>
        </p:nvSpPr>
        <p:spPr bwMode="auto">
          <a:xfrm>
            <a:off x="7041976" y="3212976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 dirty="0">
                <a:latin typeface="Calibri" pitchFamily="34" charset="0"/>
                <a:ea typeface="ＭＳ Ｐゴシック" charset="-128"/>
              </a:rPr>
              <a:t>Se muestra competente 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 dirty="0">
                <a:latin typeface="Calibri" pitchFamily="34" charset="0"/>
                <a:ea typeface="ＭＳ Ｐゴシック" charset="-128"/>
              </a:rPr>
              <a:t>los contenidos que imparte</a:t>
            </a:r>
          </a:p>
        </p:txBody>
      </p:sp>
      <p:sp>
        <p:nvSpPr>
          <p:cNvPr id="8200" name="CuadroTexto 4"/>
          <p:cNvSpPr txBox="1">
            <a:spLocks noChangeArrowheads="1"/>
          </p:cNvSpPr>
          <p:nvPr/>
        </p:nvSpPr>
        <p:spPr bwMode="auto">
          <a:xfrm>
            <a:off x="6393904" y="5013176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Explica con claridad</a:t>
            </a:r>
          </a:p>
        </p:txBody>
      </p:sp>
      <p:sp>
        <p:nvSpPr>
          <p:cNvPr id="8201" name="CuadroTexto 5"/>
          <p:cNvSpPr txBox="1">
            <a:spLocks noChangeArrowheads="1"/>
          </p:cNvSpPr>
          <p:nvPr/>
        </p:nvSpPr>
        <p:spPr bwMode="auto">
          <a:xfrm>
            <a:off x="4611638" y="5805264"/>
            <a:ext cx="356076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Los recursos didácticos son apropiados y actualizados</a:t>
            </a:r>
          </a:p>
        </p:txBody>
      </p:sp>
      <p:sp>
        <p:nvSpPr>
          <p:cNvPr id="8202" name="CuadroTexto 6"/>
          <p:cNvSpPr txBox="1">
            <a:spLocks noChangeArrowheads="1"/>
          </p:cNvSpPr>
          <p:nvPr/>
        </p:nvSpPr>
        <p:spPr bwMode="auto">
          <a:xfrm>
            <a:off x="1043608" y="4725144"/>
            <a:ext cx="19542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Se muestra accesible 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su relación con el estudiante</a:t>
            </a:r>
          </a:p>
        </p:txBody>
      </p:sp>
      <p:sp>
        <p:nvSpPr>
          <p:cNvPr id="8203" name="CuadroTexto 7"/>
          <p:cNvSpPr txBox="1">
            <a:spLocks noChangeArrowheads="1"/>
          </p:cNvSpPr>
          <p:nvPr/>
        </p:nvSpPr>
        <p:spPr bwMode="auto">
          <a:xfrm>
            <a:off x="1403648" y="2976116"/>
            <a:ext cx="969962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Estimula la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participación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en clase</a:t>
            </a:r>
          </a:p>
        </p:txBody>
      </p:sp>
      <p:sp>
        <p:nvSpPr>
          <p:cNvPr id="8204" name="CuadroTexto 8"/>
          <p:cNvSpPr txBox="1">
            <a:spLocks noChangeArrowheads="1"/>
          </p:cNvSpPr>
          <p:nvPr/>
        </p:nvSpPr>
        <p:spPr bwMode="auto">
          <a:xfrm>
            <a:off x="467544" y="5661248"/>
            <a:ext cx="3605474" cy="803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s-ES" altLang="es-ES" sz="1400" b="1" dirty="0" smtClean="0">
                <a:latin typeface="Arial Narrow" pitchFamily="34" charset="0"/>
                <a:cs typeface="Arial" charset="0"/>
              </a:rPr>
              <a:t>Historia </a:t>
            </a:r>
            <a:r>
              <a:rPr lang="es-ES" altLang="es-ES" sz="1400" b="1" dirty="0">
                <a:latin typeface="Arial Narrow" pitchFamily="34" charset="0"/>
                <a:cs typeface="Arial" charset="0"/>
              </a:rPr>
              <a:t>Contemporánea de </a:t>
            </a:r>
            <a:r>
              <a:rPr lang="es-ES" altLang="es-ES" sz="1400" b="1" dirty="0" smtClean="0">
                <a:latin typeface="Arial Narrow" pitchFamily="34" charset="0"/>
                <a:cs typeface="Arial" charset="0"/>
              </a:rPr>
              <a:t>España II, </a:t>
            </a:r>
            <a:r>
              <a:rPr lang="es-ES" altLang="es-ES" sz="1400" b="1" dirty="0">
                <a:latin typeface="Arial Narrow" pitchFamily="34" charset="0"/>
                <a:cs typeface="Arial" charset="0"/>
              </a:rPr>
              <a:t>Siglo </a:t>
            </a:r>
            <a:r>
              <a:rPr lang="es-ES" altLang="es-ES" sz="1400" b="1" dirty="0" smtClean="0">
                <a:latin typeface="Arial Narrow" pitchFamily="34" charset="0"/>
                <a:cs typeface="Arial" charset="0"/>
              </a:rPr>
              <a:t>XX</a:t>
            </a:r>
            <a:endParaRPr lang="es-ES" altLang="es-ES" sz="1400" b="1" dirty="0">
              <a:latin typeface="Arial Narrow" pitchFamily="34" charset="0"/>
              <a:cs typeface="Arial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s-ES" altLang="es-ES" sz="1400" b="1" dirty="0">
                <a:latin typeface="Arial Narrow" pitchFamily="34" charset="0"/>
                <a:cs typeface="Arial" charset="0"/>
              </a:rPr>
              <a:t>Historia de América en la Edad Contemporánea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s-ES" altLang="es-ES" sz="1400" b="1" dirty="0">
                <a:latin typeface="Arial Narrow" pitchFamily="34" charset="0"/>
                <a:cs typeface="Arial" charset="0"/>
              </a:rPr>
              <a:t>Historia Contemporánea de Europa II, Siglo XX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1658888" y="1340768"/>
            <a:ext cx="1905000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CALIFICACIÓN GLOBAL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DEL PROFESOR</a:t>
            </a:r>
            <a:endParaRPr lang="es-ES" altLang="es-ES" sz="1100"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107950" y="6068144"/>
            <a:ext cx="381000" cy="0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107950" y="5867400"/>
            <a:ext cx="381000" cy="0"/>
          </a:xfrm>
          <a:prstGeom prst="line">
            <a:avLst/>
          </a:prstGeom>
          <a:noFill/>
          <a:ln w="381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107950" y="6296744"/>
            <a:ext cx="381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11" name="AutoShape 2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71438"/>
            <a:ext cx="609600" cy="533400"/>
          </a:xfrm>
          <a:prstGeom prst="actionButtonHome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2400"/>
          </a:p>
        </p:txBody>
      </p:sp>
      <p:sp>
        <p:nvSpPr>
          <p:cNvPr id="8212" name="Text Box 19"/>
          <p:cNvSpPr txBox="1">
            <a:spLocks noChangeArrowheads="1"/>
          </p:cNvSpPr>
          <p:nvPr/>
        </p:nvSpPr>
        <p:spPr bwMode="auto">
          <a:xfrm>
            <a:off x="7273329" y="0"/>
            <a:ext cx="185698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dirty="0" smtClean="0"/>
              <a:t>2013-2014</a:t>
            </a:r>
            <a:endParaRPr lang="es-ES" altLang="es-ES" sz="2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b="1" dirty="0" smtClean="0">
                <a:latin typeface="Arial Narrow" pitchFamily="34" charset="0"/>
              </a:rPr>
              <a:t>SEGUNDO CUATRIMESTRE</a:t>
            </a:r>
            <a:endParaRPr lang="es-ES" altLang="es-ES" sz="1200" b="1" dirty="0">
              <a:latin typeface="Arial Narrow" pitchFamily="34" charset="0"/>
            </a:endParaRPr>
          </a:p>
        </p:txBody>
      </p:sp>
      <p:graphicFrame>
        <p:nvGraphicFramePr>
          <p:cNvPr id="20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8669333"/>
              </p:ext>
            </p:extLst>
          </p:nvPr>
        </p:nvGraphicFramePr>
        <p:xfrm>
          <a:off x="785812" y="865414"/>
          <a:ext cx="7572375" cy="5127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76669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WordArt 2"/>
          <p:cNvSpPr>
            <a:spLocks noChangeArrowheads="1" noChangeShapeType="1" noTextEdit="1"/>
          </p:cNvSpPr>
          <p:nvPr/>
        </p:nvSpPr>
        <p:spPr bwMode="auto">
          <a:xfrm>
            <a:off x="2305050" y="76200"/>
            <a:ext cx="45339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3º Historia (asignaturas </a:t>
            </a:r>
            <a:r>
              <a:rPr lang="es-ES" sz="3600" kern="10" dirty="0" err="1" smtClean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oblig</a:t>
            </a:r>
            <a:r>
              <a:rPr lang="es-ES" sz="36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.)</a:t>
            </a:r>
            <a:endParaRPr lang="es-ES" sz="3600" kern="10" dirty="0">
              <a:solidFill>
                <a:srgbClr val="336699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223" name="WordArt 8"/>
          <p:cNvSpPr>
            <a:spLocks noChangeArrowheads="1" noChangeShapeType="1" noTextEdit="1"/>
          </p:cNvSpPr>
          <p:nvPr/>
        </p:nvSpPr>
        <p:spPr bwMode="auto">
          <a:xfrm>
            <a:off x="3491880" y="6165304"/>
            <a:ext cx="22860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prácticas</a:t>
            </a:r>
          </a:p>
        </p:txBody>
      </p:sp>
      <p:sp>
        <p:nvSpPr>
          <p:cNvPr id="9226" name="CuadroTexto 5"/>
          <p:cNvSpPr txBox="1">
            <a:spLocks noChangeArrowheads="1"/>
          </p:cNvSpPr>
          <p:nvPr/>
        </p:nvSpPr>
        <p:spPr bwMode="auto">
          <a:xfrm>
            <a:off x="4572000" y="764704"/>
            <a:ext cx="352901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Lo desarrollado se ajusta a los objetivos del programa</a:t>
            </a:r>
          </a:p>
        </p:txBody>
      </p:sp>
      <p:sp>
        <p:nvSpPr>
          <p:cNvPr id="9229" name="CuadroTexto 6"/>
          <p:cNvSpPr txBox="1">
            <a:spLocks noChangeArrowheads="1"/>
          </p:cNvSpPr>
          <p:nvPr/>
        </p:nvSpPr>
        <p:spPr bwMode="auto">
          <a:xfrm>
            <a:off x="7029791" y="2780928"/>
            <a:ext cx="19081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Se muestra accesible en su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relación con los estudiantes</a:t>
            </a:r>
          </a:p>
        </p:txBody>
      </p:sp>
      <p:sp>
        <p:nvSpPr>
          <p:cNvPr id="9230" name="CuadroTexto 6"/>
          <p:cNvSpPr txBox="1">
            <a:spLocks noChangeArrowheads="1"/>
          </p:cNvSpPr>
          <p:nvPr/>
        </p:nvSpPr>
        <p:spPr bwMode="auto">
          <a:xfrm>
            <a:off x="6732240" y="4419600"/>
            <a:ext cx="174466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Manifiesta una adecuada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preparación de la clase</a:t>
            </a:r>
          </a:p>
        </p:txBody>
      </p:sp>
      <p:sp>
        <p:nvSpPr>
          <p:cNvPr id="9231" name="CuadroTexto 6"/>
          <p:cNvSpPr txBox="1">
            <a:spLocks noChangeArrowheads="1"/>
          </p:cNvSpPr>
          <p:nvPr/>
        </p:nvSpPr>
        <p:spPr bwMode="auto">
          <a:xfrm>
            <a:off x="5466357" y="5544914"/>
            <a:ext cx="198596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Estimula el trabajo en equipo</a:t>
            </a:r>
          </a:p>
        </p:txBody>
      </p:sp>
      <p:sp>
        <p:nvSpPr>
          <p:cNvPr id="9232" name="CuadroTexto 7"/>
          <p:cNvSpPr txBox="1">
            <a:spLocks noChangeArrowheads="1"/>
          </p:cNvSpPr>
          <p:nvPr/>
        </p:nvSpPr>
        <p:spPr bwMode="auto">
          <a:xfrm>
            <a:off x="1582366" y="5544914"/>
            <a:ext cx="234156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Estimula la expresión oral y escrita</a:t>
            </a:r>
          </a:p>
        </p:txBody>
      </p:sp>
      <p:sp>
        <p:nvSpPr>
          <p:cNvPr id="9234" name="CuadroTexto 9"/>
          <p:cNvSpPr txBox="1">
            <a:spLocks noChangeArrowheads="1"/>
          </p:cNvSpPr>
          <p:nvPr/>
        </p:nvSpPr>
        <p:spPr bwMode="auto">
          <a:xfrm>
            <a:off x="1004912" y="4344268"/>
            <a:ext cx="17668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Las prácticas han servido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para completar la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formación</a:t>
            </a:r>
          </a:p>
        </p:txBody>
      </p:sp>
      <p:sp>
        <p:nvSpPr>
          <p:cNvPr id="9235" name="CuadroTexto 10"/>
          <p:cNvSpPr txBox="1">
            <a:spLocks noChangeArrowheads="1"/>
          </p:cNvSpPr>
          <p:nvPr/>
        </p:nvSpPr>
        <p:spPr bwMode="auto">
          <a:xfrm>
            <a:off x="771996" y="2712343"/>
            <a:ext cx="18557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La utilización de las NN TT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es la adecuada</a:t>
            </a:r>
          </a:p>
        </p:txBody>
      </p:sp>
      <p:sp>
        <p:nvSpPr>
          <p:cNvPr id="9236" name="CuadroTexto 11"/>
          <p:cNvSpPr txBox="1">
            <a:spLocks noChangeArrowheads="1"/>
          </p:cNvSpPr>
          <p:nvPr/>
        </p:nvSpPr>
        <p:spPr bwMode="auto">
          <a:xfrm>
            <a:off x="1803351" y="1272183"/>
            <a:ext cx="17605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CALIFICACIÓN GLOBAL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DEL PROFESOR</a:t>
            </a:r>
          </a:p>
        </p:txBody>
      </p:sp>
      <p:sp>
        <p:nvSpPr>
          <p:cNvPr id="9237" name="AutoShape 2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038" y="66675"/>
            <a:ext cx="609600" cy="533400"/>
          </a:xfrm>
          <a:prstGeom prst="actionButtonHome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2400"/>
          </a:p>
        </p:txBody>
      </p:sp>
      <p:sp>
        <p:nvSpPr>
          <p:cNvPr id="9238" name="Text Box 19"/>
          <p:cNvSpPr txBox="1">
            <a:spLocks noChangeArrowheads="1"/>
          </p:cNvSpPr>
          <p:nvPr/>
        </p:nvSpPr>
        <p:spPr bwMode="auto">
          <a:xfrm>
            <a:off x="7273330" y="0"/>
            <a:ext cx="185698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dirty="0" smtClean="0"/>
              <a:t>2013-2014</a:t>
            </a:r>
            <a:endParaRPr lang="es-ES" altLang="es-ES" sz="2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b="1" dirty="0" smtClean="0">
                <a:latin typeface="Arial Narrow" pitchFamily="34" charset="0"/>
              </a:rPr>
              <a:t>SEGUNDO CUATRIMESTRE</a:t>
            </a:r>
            <a:endParaRPr lang="es-ES" altLang="es-ES" sz="1200" b="1" dirty="0">
              <a:latin typeface="Arial Narrow" pitchFamily="34" charset="0"/>
            </a:endParaRPr>
          </a:p>
        </p:txBody>
      </p:sp>
      <p:sp>
        <p:nvSpPr>
          <p:cNvPr id="27" name="CuadroTexto 6"/>
          <p:cNvSpPr txBox="1">
            <a:spLocks noChangeArrowheads="1"/>
          </p:cNvSpPr>
          <p:nvPr/>
        </p:nvSpPr>
        <p:spPr bwMode="auto">
          <a:xfrm>
            <a:off x="6266037" y="1357944"/>
            <a:ext cx="1951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100" dirty="0" smtClean="0">
                <a:latin typeface="Calibri" pitchFamily="34" charset="0"/>
                <a:ea typeface="ＭＳ Ｐゴシック" charset="-128"/>
              </a:rPr>
              <a:t>Se muestra competente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100" dirty="0" smtClean="0">
                <a:latin typeface="Calibri" pitchFamily="34" charset="0"/>
                <a:ea typeface="ＭＳ Ｐゴシック" charset="-128"/>
              </a:rPr>
              <a:t>en los contenidos que imparte</a:t>
            </a:r>
            <a:endParaRPr lang="es-ES_tradnl" altLang="es-ES" sz="1100" dirty="0">
              <a:latin typeface="Calibri" pitchFamily="34" charset="0"/>
              <a:ea typeface="ＭＳ Ｐゴシック" charset="-128"/>
            </a:endParaRPr>
          </a:p>
        </p:txBody>
      </p:sp>
      <p:graphicFrame>
        <p:nvGraphicFramePr>
          <p:cNvPr id="32" name="3 Gráfico"/>
          <p:cNvGraphicFramePr>
            <a:graphicFrameLocks/>
          </p:cNvGraphicFramePr>
          <p:nvPr/>
        </p:nvGraphicFramePr>
        <p:xfrm>
          <a:off x="772205" y="895350"/>
          <a:ext cx="7599589" cy="506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6140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2305050" y="228600"/>
            <a:ext cx="45339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1º </a:t>
            </a:r>
            <a:r>
              <a:rPr lang="es-ES" sz="36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Historia (asignaturas</a:t>
            </a:r>
            <a:r>
              <a:rPr lang="es-ES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179512" y="6093296"/>
            <a:ext cx="16764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teoría</a:t>
            </a:r>
          </a:p>
        </p:txBody>
      </p:sp>
      <p:sp>
        <p:nvSpPr>
          <p:cNvPr id="8197" name="CuadroTexto 1"/>
          <p:cNvSpPr txBox="1">
            <a:spLocks noChangeArrowheads="1"/>
          </p:cNvSpPr>
          <p:nvPr/>
        </p:nvSpPr>
        <p:spPr bwMode="auto">
          <a:xfrm>
            <a:off x="4572000" y="692696"/>
            <a:ext cx="23749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Establece una adecuada relación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entre las partes del programa</a:t>
            </a:r>
          </a:p>
        </p:txBody>
      </p:sp>
      <p:sp>
        <p:nvSpPr>
          <p:cNvPr id="8198" name="CuadroTexto 2"/>
          <p:cNvSpPr txBox="1">
            <a:spLocks noChangeArrowheads="1"/>
          </p:cNvSpPr>
          <p:nvPr/>
        </p:nvSpPr>
        <p:spPr bwMode="auto">
          <a:xfrm>
            <a:off x="6321896" y="1484784"/>
            <a:ext cx="9144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Lo desarrollado se ajusta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los objetivos del programa</a:t>
            </a:r>
          </a:p>
        </p:txBody>
      </p:sp>
      <p:sp>
        <p:nvSpPr>
          <p:cNvPr id="8199" name="CuadroTexto 3"/>
          <p:cNvSpPr txBox="1">
            <a:spLocks noChangeArrowheads="1"/>
          </p:cNvSpPr>
          <p:nvPr/>
        </p:nvSpPr>
        <p:spPr bwMode="auto">
          <a:xfrm>
            <a:off x="7041976" y="3212976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 dirty="0">
                <a:latin typeface="Calibri" pitchFamily="34" charset="0"/>
                <a:ea typeface="ＭＳ Ｐゴシック" charset="-128"/>
              </a:rPr>
              <a:t>Se muestra competente 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 dirty="0">
                <a:latin typeface="Calibri" pitchFamily="34" charset="0"/>
                <a:ea typeface="ＭＳ Ｐゴシック" charset="-128"/>
              </a:rPr>
              <a:t>los contenidos que imparte</a:t>
            </a:r>
          </a:p>
        </p:txBody>
      </p:sp>
      <p:sp>
        <p:nvSpPr>
          <p:cNvPr id="8200" name="CuadroTexto 4"/>
          <p:cNvSpPr txBox="1">
            <a:spLocks noChangeArrowheads="1"/>
          </p:cNvSpPr>
          <p:nvPr/>
        </p:nvSpPr>
        <p:spPr bwMode="auto">
          <a:xfrm>
            <a:off x="6393904" y="5013176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Explica con claridad</a:t>
            </a:r>
          </a:p>
        </p:txBody>
      </p:sp>
      <p:sp>
        <p:nvSpPr>
          <p:cNvPr id="8201" name="CuadroTexto 5"/>
          <p:cNvSpPr txBox="1">
            <a:spLocks noChangeArrowheads="1"/>
          </p:cNvSpPr>
          <p:nvPr/>
        </p:nvSpPr>
        <p:spPr bwMode="auto">
          <a:xfrm>
            <a:off x="4611638" y="5805264"/>
            <a:ext cx="356076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Los recursos didácticos son apropiados y actualizados</a:t>
            </a:r>
          </a:p>
        </p:txBody>
      </p:sp>
      <p:sp>
        <p:nvSpPr>
          <p:cNvPr id="8202" name="CuadroTexto 6"/>
          <p:cNvSpPr txBox="1">
            <a:spLocks noChangeArrowheads="1"/>
          </p:cNvSpPr>
          <p:nvPr/>
        </p:nvSpPr>
        <p:spPr bwMode="auto">
          <a:xfrm>
            <a:off x="1043608" y="4725144"/>
            <a:ext cx="19542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Se muestra accesible 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su relación con el estudiante</a:t>
            </a:r>
          </a:p>
        </p:txBody>
      </p:sp>
      <p:sp>
        <p:nvSpPr>
          <p:cNvPr id="8203" name="CuadroTexto 7"/>
          <p:cNvSpPr txBox="1">
            <a:spLocks noChangeArrowheads="1"/>
          </p:cNvSpPr>
          <p:nvPr/>
        </p:nvSpPr>
        <p:spPr bwMode="auto">
          <a:xfrm>
            <a:off x="1403648" y="2976116"/>
            <a:ext cx="969962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Estimula la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participación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en clase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1658888" y="1340768"/>
            <a:ext cx="1905000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CALIFICACIÓN GLOBAL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DEL PROFESOR</a:t>
            </a:r>
            <a:endParaRPr lang="es-ES" altLang="es-ES" sz="1100"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8211" name="AutoShape 2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71438"/>
            <a:ext cx="609600" cy="533400"/>
          </a:xfrm>
          <a:prstGeom prst="actionButtonHome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2400"/>
          </a:p>
        </p:txBody>
      </p:sp>
      <p:sp>
        <p:nvSpPr>
          <p:cNvPr id="8212" name="Text Box 19"/>
          <p:cNvSpPr txBox="1">
            <a:spLocks noChangeArrowheads="1"/>
          </p:cNvSpPr>
          <p:nvPr/>
        </p:nvSpPr>
        <p:spPr bwMode="auto">
          <a:xfrm>
            <a:off x="7346265" y="0"/>
            <a:ext cx="171110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dirty="0" smtClean="0"/>
              <a:t>2013-2014</a:t>
            </a:r>
            <a:endParaRPr lang="es-ES" altLang="es-ES" sz="2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b="1" dirty="0" smtClean="0">
                <a:latin typeface="Arial Narrow" pitchFamily="34" charset="0"/>
              </a:rPr>
              <a:t>PRIMER CUATRIMESTRE</a:t>
            </a:r>
            <a:endParaRPr lang="es-ES" altLang="es-ES" sz="1200" b="1" dirty="0">
              <a:latin typeface="Arial Narrow" pitchFamily="34" charset="0"/>
            </a:endParaRPr>
          </a:p>
        </p:txBody>
      </p:sp>
      <p:graphicFrame>
        <p:nvGraphicFramePr>
          <p:cNvPr id="21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2762427"/>
              </p:ext>
            </p:extLst>
          </p:nvPr>
        </p:nvGraphicFramePr>
        <p:xfrm>
          <a:off x="827584" y="836712"/>
          <a:ext cx="7572375" cy="5065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409950" y="3338513"/>
          <a:ext cx="2324100" cy="180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4100"/>
              </a:tblGrid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u="none" strike="noStrike" dirty="0">
                          <a:effectLst/>
                        </a:rPr>
                        <a:t>Historia del Pensamiento I</a:t>
                      </a:r>
                      <a:endParaRPr lang="es-ES" sz="1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795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WordArt 2"/>
          <p:cNvSpPr>
            <a:spLocks noChangeArrowheads="1" noChangeShapeType="1" noTextEdit="1"/>
          </p:cNvSpPr>
          <p:nvPr/>
        </p:nvSpPr>
        <p:spPr bwMode="auto">
          <a:xfrm>
            <a:off x="2305050" y="76200"/>
            <a:ext cx="45339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1º </a:t>
            </a:r>
            <a:r>
              <a:rPr lang="es-ES" sz="3600" kern="10" smtClean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Historia (asignaturas</a:t>
            </a:r>
            <a:r>
              <a:rPr lang="es-ES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9223" name="WordArt 8"/>
          <p:cNvSpPr>
            <a:spLocks noChangeArrowheads="1" noChangeShapeType="1" noTextEdit="1"/>
          </p:cNvSpPr>
          <p:nvPr/>
        </p:nvSpPr>
        <p:spPr bwMode="auto">
          <a:xfrm>
            <a:off x="3923928" y="6165304"/>
            <a:ext cx="22860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prácticas</a:t>
            </a:r>
          </a:p>
        </p:txBody>
      </p:sp>
      <p:sp>
        <p:nvSpPr>
          <p:cNvPr id="9226" name="CuadroTexto 5"/>
          <p:cNvSpPr txBox="1">
            <a:spLocks noChangeArrowheads="1"/>
          </p:cNvSpPr>
          <p:nvPr/>
        </p:nvSpPr>
        <p:spPr bwMode="auto">
          <a:xfrm>
            <a:off x="4572000" y="764704"/>
            <a:ext cx="352901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Lo desarrollado se ajusta a los objetivos del programa</a:t>
            </a:r>
          </a:p>
        </p:txBody>
      </p:sp>
      <p:sp>
        <p:nvSpPr>
          <p:cNvPr id="9229" name="CuadroTexto 6"/>
          <p:cNvSpPr txBox="1">
            <a:spLocks noChangeArrowheads="1"/>
          </p:cNvSpPr>
          <p:nvPr/>
        </p:nvSpPr>
        <p:spPr bwMode="auto">
          <a:xfrm>
            <a:off x="7029791" y="2780928"/>
            <a:ext cx="19081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Se muestra accesible en su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relación con los estudiantes</a:t>
            </a:r>
          </a:p>
        </p:txBody>
      </p:sp>
      <p:sp>
        <p:nvSpPr>
          <p:cNvPr id="9230" name="CuadroTexto 6"/>
          <p:cNvSpPr txBox="1">
            <a:spLocks noChangeArrowheads="1"/>
          </p:cNvSpPr>
          <p:nvPr/>
        </p:nvSpPr>
        <p:spPr bwMode="auto">
          <a:xfrm>
            <a:off x="6732240" y="4419600"/>
            <a:ext cx="174466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Manifiesta una adecuada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preparación de la clase</a:t>
            </a:r>
          </a:p>
        </p:txBody>
      </p:sp>
      <p:sp>
        <p:nvSpPr>
          <p:cNvPr id="9231" name="CuadroTexto 6"/>
          <p:cNvSpPr txBox="1">
            <a:spLocks noChangeArrowheads="1"/>
          </p:cNvSpPr>
          <p:nvPr/>
        </p:nvSpPr>
        <p:spPr bwMode="auto">
          <a:xfrm>
            <a:off x="5466357" y="5544914"/>
            <a:ext cx="198596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Estimula el trabajo en equipo</a:t>
            </a:r>
          </a:p>
        </p:txBody>
      </p:sp>
      <p:sp>
        <p:nvSpPr>
          <p:cNvPr id="9232" name="CuadroTexto 7"/>
          <p:cNvSpPr txBox="1">
            <a:spLocks noChangeArrowheads="1"/>
          </p:cNvSpPr>
          <p:nvPr/>
        </p:nvSpPr>
        <p:spPr bwMode="auto">
          <a:xfrm>
            <a:off x="1582366" y="5544914"/>
            <a:ext cx="234156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Estimula la expresión oral y escrita</a:t>
            </a:r>
          </a:p>
        </p:txBody>
      </p:sp>
      <p:sp>
        <p:nvSpPr>
          <p:cNvPr id="9234" name="CuadroTexto 9"/>
          <p:cNvSpPr txBox="1">
            <a:spLocks noChangeArrowheads="1"/>
          </p:cNvSpPr>
          <p:nvPr/>
        </p:nvSpPr>
        <p:spPr bwMode="auto">
          <a:xfrm>
            <a:off x="1004912" y="4344268"/>
            <a:ext cx="17668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Las prácticas han servido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para completar la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formación</a:t>
            </a:r>
          </a:p>
        </p:txBody>
      </p:sp>
      <p:sp>
        <p:nvSpPr>
          <p:cNvPr id="9235" name="CuadroTexto 10"/>
          <p:cNvSpPr txBox="1">
            <a:spLocks noChangeArrowheads="1"/>
          </p:cNvSpPr>
          <p:nvPr/>
        </p:nvSpPr>
        <p:spPr bwMode="auto">
          <a:xfrm>
            <a:off x="771996" y="2712343"/>
            <a:ext cx="18557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La utilización de las NN TT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es la adecuada</a:t>
            </a:r>
          </a:p>
        </p:txBody>
      </p:sp>
      <p:sp>
        <p:nvSpPr>
          <p:cNvPr id="9236" name="CuadroTexto 11"/>
          <p:cNvSpPr txBox="1">
            <a:spLocks noChangeArrowheads="1"/>
          </p:cNvSpPr>
          <p:nvPr/>
        </p:nvSpPr>
        <p:spPr bwMode="auto">
          <a:xfrm>
            <a:off x="1803351" y="1272183"/>
            <a:ext cx="17605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CALIFICACIÓN GLOBAL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DEL PROFESOR</a:t>
            </a:r>
          </a:p>
        </p:txBody>
      </p:sp>
      <p:sp>
        <p:nvSpPr>
          <p:cNvPr id="9237" name="AutoShape 2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038" y="66675"/>
            <a:ext cx="609600" cy="533400"/>
          </a:xfrm>
          <a:prstGeom prst="actionButtonHome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2400"/>
          </a:p>
        </p:txBody>
      </p:sp>
      <p:sp>
        <p:nvSpPr>
          <p:cNvPr id="9238" name="Text Box 19"/>
          <p:cNvSpPr txBox="1">
            <a:spLocks noChangeArrowheads="1"/>
          </p:cNvSpPr>
          <p:nvPr/>
        </p:nvSpPr>
        <p:spPr bwMode="auto">
          <a:xfrm>
            <a:off x="7346265" y="0"/>
            <a:ext cx="17111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dirty="0" smtClean="0"/>
              <a:t>2013-2014</a:t>
            </a:r>
            <a:endParaRPr lang="es-ES" altLang="es-ES" sz="2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b="1" dirty="0" smtClean="0">
                <a:latin typeface="Arial Narrow" pitchFamily="34" charset="0"/>
              </a:rPr>
              <a:t>PRIMER CUATRIMESTRE</a:t>
            </a:r>
            <a:endParaRPr lang="es-ES" altLang="es-ES" sz="1200" b="1" dirty="0">
              <a:latin typeface="Arial Narrow" pitchFamily="34" charset="0"/>
            </a:endParaRPr>
          </a:p>
        </p:txBody>
      </p:sp>
      <p:sp>
        <p:nvSpPr>
          <p:cNvPr id="27" name="CuadroTexto 6"/>
          <p:cNvSpPr txBox="1">
            <a:spLocks noChangeArrowheads="1"/>
          </p:cNvSpPr>
          <p:nvPr/>
        </p:nvSpPr>
        <p:spPr bwMode="auto">
          <a:xfrm>
            <a:off x="6266037" y="1357944"/>
            <a:ext cx="1951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100" dirty="0" smtClean="0">
                <a:latin typeface="Calibri" pitchFamily="34" charset="0"/>
                <a:ea typeface="ＭＳ Ｐゴシック" charset="-128"/>
              </a:rPr>
              <a:t>Se muestra competente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100" dirty="0" smtClean="0">
                <a:latin typeface="Calibri" pitchFamily="34" charset="0"/>
                <a:ea typeface="ＭＳ Ｐゴシック" charset="-128"/>
              </a:rPr>
              <a:t>en los contenidos que imparte</a:t>
            </a:r>
            <a:endParaRPr lang="es-ES_tradnl" altLang="es-ES" sz="1100" dirty="0">
              <a:latin typeface="Calibri" pitchFamily="34" charset="0"/>
              <a:ea typeface="ＭＳ Ｐゴシック" charset="-128"/>
            </a:endParaRPr>
          </a:p>
        </p:txBody>
      </p:sp>
      <p:graphicFrame>
        <p:nvGraphicFramePr>
          <p:cNvPr id="23" name="3 Gráfico"/>
          <p:cNvGraphicFramePr>
            <a:graphicFrameLocks/>
          </p:cNvGraphicFramePr>
          <p:nvPr/>
        </p:nvGraphicFramePr>
        <p:xfrm>
          <a:off x="785812" y="879475"/>
          <a:ext cx="7572375" cy="509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5159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2305050" y="228600"/>
            <a:ext cx="45339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1º </a:t>
            </a:r>
            <a:r>
              <a:rPr lang="es-ES" sz="36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Historia (asignaturas</a:t>
            </a:r>
            <a:r>
              <a:rPr lang="es-ES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1907704" y="6165304"/>
            <a:ext cx="16764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teoría</a:t>
            </a:r>
          </a:p>
        </p:txBody>
      </p:sp>
      <p:sp>
        <p:nvSpPr>
          <p:cNvPr id="8197" name="CuadroTexto 1"/>
          <p:cNvSpPr txBox="1">
            <a:spLocks noChangeArrowheads="1"/>
          </p:cNvSpPr>
          <p:nvPr/>
        </p:nvSpPr>
        <p:spPr bwMode="auto">
          <a:xfrm>
            <a:off x="4572000" y="692696"/>
            <a:ext cx="23749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Establece una adecuada relación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entre las partes del programa</a:t>
            </a:r>
          </a:p>
        </p:txBody>
      </p:sp>
      <p:sp>
        <p:nvSpPr>
          <p:cNvPr id="8198" name="CuadroTexto 2"/>
          <p:cNvSpPr txBox="1">
            <a:spLocks noChangeArrowheads="1"/>
          </p:cNvSpPr>
          <p:nvPr/>
        </p:nvSpPr>
        <p:spPr bwMode="auto">
          <a:xfrm>
            <a:off x="6321896" y="1484784"/>
            <a:ext cx="9144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Lo desarrollado se ajusta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los objetivos del programa</a:t>
            </a:r>
          </a:p>
        </p:txBody>
      </p:sp>
      <p:sp>
        <p:nvSpPr>
          <p:cNvPr id="8199" name="CuadroTexto 3"/>
          <p:cNvSpPr txBox="1">
            <a:spLocks noChangeArrowheads="1"/>
          </p:cNvSpPr>
          <p:nvPr/>
        </p:nvSpPr>
        <p:spPr bwMode="auto">
          <a:xfrm>
            <a:off x="7041976" y="3212976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 dirty="0">
                <a:latin typeface="Calibri" pitchFamily="34" charset="0"/>
                <a:ea typeface="ＭＳ Ｐゴシック" charset="-128"/>
              </a:rPr>
              <a:t>Se muestra competente 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 dirty="0">
                <a:latin typeface="Calibri" pitchFamily="34" charset="0"/>
                <a:ea typeface="ＭＳ Ｐゴシック" charset="-128"/>
              </a:rPr>
              <a:t>los contenidos que imparte</a:t>
            </a:r>
          </a:p>
        </p:txBody>
      </p:sp>
      <p:sp>
        <p:nvSpPr>
          <p:cNvPr id="8200" name="CuadroTexto 4"/>
          <p:cNvSpPr txBox="1">
            <a:spLocks noChangeArrowheads="1"/>
          </p:cNvSpPr>
          <p:nvPr/>
        </p:nvSpPr>
        <p:spPr bwMode="auto">
          <a:xfrm>
            <a:off x="6393904" y="5013176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Explica con claridad</a:t>
            </a:r>
          </a:p>
        </p:txBody>
      </p:sp>
      <p:sp>
        <p:nvSpPr>
          <p:cNvPr id="8201" name="CuadroTexto 5"/>
          <p:cNvSpPr txBox="1">
            <a:spLocks noChangeArrowheads="1"/>
          </p:cNvSpPr>
          <p:nvPr/>
        </p:nvSpPr>
        <p:spPr bwMode="auto">
          <a:xfrm>
            <a:off x="4611638" y="5805264"/>
            <a:ext cx="356076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Los recursos didácticos son apropiados y actualizados</a:t>
            </a:r>
          </a:p>
        </p:txBody>
      </p:sp>
      <p:sp>
        <p:nvSpPr>
          <p:cNvPr id="8202" name="CuadroTexto 6"/>
          <p:cNvSpPr txBox="1">
            <a:spLocks noChangeArrowheads="1"/>
          </p:cNvSpPr>
          <p:nvPr/>
        </p:nvSpPr>
        <p:spPr bwMode="auto">
          <a:xfrm>
            <a:off x="1043608" y="4725144"/>
            <a:ext cx="19542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Se muestra accesible 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su relación con el estudiante</a:t>
            </a:r>
          </a:p>
        </p:txBody>
      </p:sp>
      <p:sp>
        <p:nvSpPr>
          <p:cNvPr id="8203" name="CuadroTexto 7"/>
          <p:cNvSpPr txBox="1">
            <a:spLocks noChangeArrowheads="1"/>
          </p:cNvSpPr>
          <p:nvPr/>
        </p:nvSpPr>
        <p:spPr bwMode="auto">
          <a:xfrm>
            <a:off x="1403648" y="2976116"/>
            <a:ext cx="969962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Estimula la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participación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en clase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1658888" y="1340768"/>
            <a:ext cx="1905000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CALIFICACIÓN GLOBAL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DEL PROFESOR</a:t>
            </a:r>
            <a:endParaRPr lang="es-ES" altLang="es-ES" sz="1100"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8211" name="AutoShape 2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71438"/>
            <a:ext cx="609600" cy="533400"/>
          </a:xfrm>
          <a:prstGeom prst="actionButtonHome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2400"/>
          </a:p>
        </p:txBody>
      </p:sp>
      <p:sp>
        <p:nvSpPr>
          <p:cNvPr id="8212" name="Text Box 19"/>
          <p:cNvSpPr txBox="1">
            <a:spLocks noChangeArrowheads="1"/>
          </p:cNvSpPr>
          <p:nvPr/>
        </p:nvSpPr>
        <p:spPr bwMode="auto">
          <a:xfrm>
            <a:off x="7273328" y="0"/>
            <a:ext cx="185698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dirty="0" smtClean="0"/>
              <a:t>2013-2014</a:t>
            </a:r>
            <a:endParaRPr lang="es-ES" altLang="es-ES" sz="2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b="1" dirty="0" smtClean="0">
                <a:latin typeface="Arial Narrow" pitchFamily="34" charset="0"/>
              </a:rPr>
              <a:t>SEGUNDO CUATRIMESTRE</a:t>
            </a:r>
            <a:endParaRPr lang="es-ES" altLang="es-ES" sz="1200" b="1" dirty="0">
              <a:latin typeface="Arial Narrow" pitchFamily="34" charset="0"/>
            </a:endParaRPr>
          </a:p>
        </p:txBody>
      </p:sp>
      <p:graphicFrame>
        <p:nvGraphicFramePr>
          <p:cNvPr id="21" name="1 Gráfico"/>
          <p:cNvGraphicFramePr>
            <a:graphicFrameLocks/>
          </p:cNvGraphicFramePr>
          <p:nvPr/>
        </p:nvGraphicFramePr>
        <p:xfrm>
          <a:off x="785812" y="832247"/>
          <a:ext cx="7572375" cy="5193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1760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WordArt 2"/>
          <p:cNvSpPr>
            <a:spLocks noChangeArrowheads="1" noChangeShapeType="1" noTextEdit="1"/>
          </p:cNvSpPr>
          <p:nvPr/>
        </p:nvSpPr>
        <p:spPr bwMode="auto">
          <a:xfrm>
            <a:off x="2305050" y="76200"/>
            <a:ext cx="45339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1º </a:t>
            </a:r>
            <a:r>
              <a:rPr lang="es-ES" sz="36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Historia (asignaturas</a:t>
            </a:r>
            <a:r>
              <a:rPr lang="es-ES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9223" name="WordArt 8"/>
          <p:cNvSpPr>
            <a:spLocks noChangeArrowheads="1" noChangeShapeType="1" noTextEdit="1"/>
          </p:cNvSpPr>
          <p:nvPr/>
        </p:nvSpPr>
        <p:spPr bwMode="auto">
          <a:xfrm>
            <a:off x="3707904" y="6165304"/>
            <a:ext cx="22860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prácticas</a:t>
            </a:r>
          </a:p>
        </p:txBody>
      </p:sp>
      <p:sp>
        <p:nvSpPr>
          <p:cNvPr id="9226" name="CuadroTexto 5"/>
          <p:cNvSpPr txBox="1">
            <a:spLocks noChangeArrowheads="1"/>
          </p:cNvSpPr>
          <p:nvPr/>
        </p:nvSpPr>
        <p:spPr bwMode="auto">
          <a:xfrm>
            <a:off x="4572000" y="764704"/>
            <a:ext cx="352901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Lo desarrollado se ajusta a los objetivos del programa</a:t>
            </a:r>
          </a:p>
        </p:txBody>
      </p:sp>
      <p:sp>
        <p:nvSpPr>
          <p:cNvPr id="9229" name="CuadroTexto 6"/>
          <p:cNvSpPr txBox="1">
            <a:spLocks noChangeArrowheads="1"/>
          </p:cNvSpPr>
          <p:nvPr/>
        </p:nvSpPr>
        <p:spPr bwMode="auto">
          <a:xfrm>
            <a:off x="7029791" y="2780928"/>
            <a:ext cx="19081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Se muestra accesible en su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relación con los estudiantes</a:t>
            </a:r>
          </a:p>
        </p:txBody>
      </p:sp>
      <p:sp>
        <p:nvSpPr>
          <p:cNvPr id="9230" name="CuadroTexto 6"/>
          <p:cNvSpPr txBox="1">
            <a:spLocks noChangeArrowheads="1"/>
          </p:cNvSpPr>
          <p:nvPr/>
        </p:nvSpPr>
        <p:spPr bwMode="auto">
          <a:xfrm>
            <a:off x="6732240" y="4419600"/>
            <a:ext cx="174466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Manifiesta una adecuada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preparación de la clase</a:t>
            </a:r>
          </a:p>
        </p:txBody>
      </p:sp>
      <p:sp>
        <p:nvSpPr>
          <p:cNvPr id="9231" name="CuadroTexto 6"/>
          <p:cNvSpPr txBox="1">
            <a:spLocks noChangeArrowheads="1"/>
          </p:cNvSpPr>
          <p:nvPr/>
        </p:nvSpPr>
        <p:spPr bwMode="auto">
          <a:xfrm>
            <a:off x="5466357" y="5544914"/>
            <a:ext cx="198596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Estimula el trabajo en equipo</a:t>
            </a:r>
          </a:p>
        </p:txBody>
      </p:sp>
      <p:sp>
        <p:nvSpPr>
          <p:cNvPr id="9232" name="CuadroTexto 7"/>
          <p:cNvSpPr txBox="1">
            <a:spLocks noChangeArrowheads="1"/>
          </p:cNvSpPr>
          <p:nvPr/>
        </p:nvSpPr>
        <p:spPr bwMode="auto">
          <a:xfrm>
            <a:off x="1582366" y="5544914"/>
            <a:ext cx="234156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Estimula la expresión oral y escrita</a:t>
            </a:r>
          </a:p>
        </p:txBody>
      </p:sp>
      <p:sp>
        <p:nvSpPr>
          <p:cNvPr id="9234" name="CuadroTexto 9"/>
          <p:cNvSpPr txBox="1">
            <a:spLocks noChangeArrowheads="1"/>
          </p:cNvSpPr>
          <p:nvPr/>
        </p:nvSpPr>
        <p:spPr bwMode="auto">
          <a:xfrm>
            <a:off x="1004912" y="4344268"/>
            <a:ext cx="17668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Las prácticas han servido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para completar la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formación</a:t>
            </a:r>
          </a:p>
        </p:txBody>
      </p:sp>
      <p:sp>
        <p:nvSpPr>
          <p:cNvPr id="9235" name="CuadroTexto 10"/>
          <p:cNvSpPr txBox="1">
            <a:spLocks noChangeArrowheads="1"/>
          </p:cNvSpPr>
          <p:nvPr/>
        </p:nvSpPr>
        <p:spPr bwMode="auto">
          <a:xfrm>
            <a:off x="771996" y="2712343"/>
            <a:ext cx="18557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La utilización de las NN TT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es la adecuada</a:t>
            </a:r>
          </a:p>
        </p:txBody>
      </p:sp>
      <p:sp>
        <p:nvSpPr>
          <p:cNvPr id="9236" name="CuadroTexto 11"/>
          <p:cNvSpPr txBox="1">
            <a:spLocks noChangeArrowheads="1"/>
          </p:cNvSpPr>
          <p:nvPr/>
        </p:nvSpPr>
        <p:spPr bwMode="auto">
          <a:xfrm>
            <a:off x="1803351" y="1272183"/>
            <a:ext cx="17605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CALIFICACIÓN GLOBAL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DEL PROFESOR</a:t>
            </a:r>
          </a:p>
        </p:txBody>
      </p:sp>
      <p:sp>
        <p:nvSpPr>
          <p:cNvPr id="9237" name="AutoShape 2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038" y="66675"/>
            <a:ext cx="609600" cy="533400"/>
          </a:xfrm>
          <a:prstGeom prst="actionButtonHome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2400"/>
          </a:p>
        </p:txBody>
      </p:sp>
      <p:sp>
        <p:nvSpPr>
          <p:cNvPr id="9238" name="Text Box 19"/>
          <p:cNvSpPr txBox="1">
            <a:spLocks noChangeArrowheads="1"/>
          </p:cNvSpPr>
          <p:nvPr/>
        </p:nvSpPr>
        <p:spPr bwMode="auto">
          <a:xfrm>
            <a:off x="7273329" y="0"/>
            <a:ext cx="185698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dirty="0" smtClean="0"/>
              <a:t>2013-2014</a:t>
            </a:r>
            <a:endParaRPr lang="es-ES" altLang="es-ES" sz="2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b="1" dirty="0" smtClean="0">
                <a:latin typeface="Arial Narrow" pitchFamily="34" charset="0"/>
              </a:rPr>
              <a:t>SEGUNDO CUATRIMESTRE</a:t>
            </a:r>
            <a:endParaRPr lang="es-ES" altLang="es-ES" sz="1200" b="1" dirty="0">
              <a:latin typeface="Arial Narrow" pitchFamily="34" charset="0"/>
            </a:endParaRPr>
          </a:p>
        </p:txBody>
      </p:sp>
      <p:sp>
        <p:nvSpPr>
          <p:cNvPr id="27" name="CuadroTexto 6"/>
          <p:cNvSpPr txBox="1">
            <a:spLocks noChangeArrowheads="1"/>
          </p:cNvSpPr>
          <p:nvPr/>
        </p:nvSpPr>
        <p:spPr bwMode="auto">
          <a:xfrm>
            <a:off x="6266037" y="1357944"/>
            <a:ext cx="1951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100" dirty="0" smtClean="0">
                <a:latin typeface="Calibri" pitchFamily="34" charset="0"/>
                <a:ea typeface="ＭＳ Ｐゴシック" charset="-128"/>
              </a:rPr>
              <a:t>Se muestra competente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100" dirty="0" smtClean="0">
                <a:latin typeface="Calibri" pitchFamily="34" charset="0"/>
                <a:ea typeface="ＭＳ Ｐゴシック" charset="-128"/>
              </a:rPr>
              <a:t>en los contenidos que imparte</a:t>
            </a:r>
            <a:endParaRPr lang="es-ES_tradnl" altLang="es-ES" sz="1100" dirty="0">
              <a:latin typeface="Calibri" pitchFamily="34" charset="0"/>
              <a:ea typeface="ＭＳ Ｐゴシック" charset="-128"/>
            </a:endParaRPr>
          </a:p>
        </p:txBody>
      </p:sp>
      <p:graphicFrame>
        <p:nvGraphicFramePr>
          <p:cNvPr id="24" name="3 Gráfico"/>
          <p:cNvGraphicFramePr>
            <a:graphicFrameLocks/>
          </p:cNvGraphicFramePr>
          <p:nvPr/>
        </p:nvGraphicFramePr>
        <p:xfrm>
          <a:off x="773906" y="835818"/>
          <a:ext cx="7596187" cy="5186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0509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2305050" y="228600"/>
            <a:ext cx="45339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2º Historia (asignaturas</a:t>
            </a:r>
            <a:r>
              <a:rPr lang="es-ES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251520" y="6093296"/>
            <a:ext cx="16764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teoría</a:t>
            </a:r>
          </a:p>
        </p:txBody>
      </p:sp>
      <p:sp>
        <p:nvSpPr>
          <p:cNvPr id="8197" name="CuadroTexto 1"/>
          <p:cNvSpPr txBox="1">
            <a:spLocks noChangeArrowheads="1"/>
          </p:cNvSpPr>
          <p:nvPr/>
        </p:nvSpPr>
        <p:spPr bwMode="auto">
          <a:xfrm>
            <a:off x="4572000" y="692696"/>
            <a:ext cx="23749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Establece una adecuada relación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entre las partes del programa</a:t>
            </a:r>
          </a:p>
        </p:txBody>
      </p:sp>
      <p:sp>
        <p:nvSpPr>
          <p:cNvPr id="8198" name="CuadroTexto 2"/>
          <p:cNvSpPr txBox="1">
            <a:spLocks noChangeArrowheads="1"/>
          </p:cNvSpPr>
          <p:nvPr/>
        </p:nvSpPr>
        <p:spPr bwMode="auto">
          <a:xfrm>
            <a:off x="6321896" y="1484784"/>
            <a:ext cx="9144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Lo desarrollado se ajusta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los objetivos del programa</a:t>
            </a:r>
          </a:p>
        </p:txBody>
      </p:sp>
      <p:sp>
        <p:nvSpPr>
          <p:cNvPr id="8199" name="CuadroTexto 3"/>
          <p:cNvSpPr txBox="1">
            <a:spLocks noChangeArrowheads="1"/>
          </p:cNvSpPr>
          <p:nvPr/>
        </p:nvSpPr>
        <p:spPr bwMode="auto">
          <a:xfrm>
            <a:off x="7041976" y="3212976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 dirty="0">
                <a:latin typeface="Calibri" pitchFamily="34" charset="0"/>
                <a:ea typeface="ＭＳ Ｐゴシック" charset="-128"/>
              </a:rPr>
              <a:t>Se muestra competente 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 dirty="0">
                <a:latin typeface="Calibri" pitchFamily="34" charset="0"/>
                <a:ea typeface="ＭＳ Ｐゴシック" charset="-128"/>
              </a:rPr>
              <a:t>los contenidos que imparte</a:t>
            </a:r>
          </a:p>
        </p:txBody>
      </p:sp>
      <p:sp>
        <p:nvSpPr>
          <p:cNvPr id="8200" name="CuadroTexto 4"/>
          <p:cNvSpPr txBox="1">
            <a:spLocks noChangeArrowheads="1"/>
          </p:cNvSpPr>
          <p:nvPr/>
        </p:nvSpPr>
        <p:spPr bwMode="auto">
          <a:xfrm>
            <a:off x="6393904" y="5013176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Explica con claridad</a:t>
            </a:r>
          </a:p>
        </p:txBody>
      </p:sp>
      <p:sp>
        <p:nvSpPr>
          <p:cNvPr id="8201" name="CuadroTexto 5"/>
          <p:cNvSpPr txBox="1">
            <a:spLocks noChangeArrowheads="1"/>
          </p:cNvSpPr>
          <p:nvPr/>
        </p:nvSpPr>
        <p:spPr bwMode="auto">
          <a:xfrm>
            <a:off x="4611638" y="5805264"/>
            <a:ext cx="356076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Los recursos didácticos son apropiados y actualizados</a:t>
            </a:r>
          </a:p>
        </p:txBody>
      </p:sp>
      <p:sp>
        <p:nvSpPr>
          <p:cNvPr id="8202" name="CuadroTexto 6"/>
          <p:cNvSpPr txBox="1">
            <a:spLocks noChangeArrowheads="1"/>
          </p:cNvSpPr>
          <p:nvPr/>
        </p:nvSpPr>
        <p:spPr bwMode="auto">
          <a:xfrm>
            <a:off x="1043608" y="4725144"/>
            <a:ext cx="19542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Se muestra accesible 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su relación con el estudiante</a:t>
            </a:r>
          </a:p>
        </p:txBody>
      </p:sp>
      <p:sp>
        <p:nvSpPr>
          <p:cNvPr id="8203" name="CuadroTexto 7"/>
          <p:cNvSpPr txBox="1">
            <a:spLocks noChangeArrowheads="1"/>
          </p:cNvSpPr>
          <p:nvPr/>
        </p:nvSpPr>
        <p:spPr bwMode="auto">
          <a:xfrm>
            <a:off x="1403648" y="2976116"/>
            <a:ext cx="969962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Estimula la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participación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en clase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1658888" y="1340768"/>
            <a:ext cx="1905000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CALIFICACIÓN GLOBAL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DEL PROFESOR</a:t>
            </a:r>
            <a:endParaRPr lang="es-ES" altLang="es-ES" sz="1100"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8211" name="AutoShape 2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71438"/>
            <a:ext cx="609600" cy="533400"/>
          </a:xfrm>
          <a:prstGeom prst="actionButtonHome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2400"/>
          </a:p>
        </p:txBody>
      </p:sp>
      <p:sp>
        <p:nvSpPr>
          <p:cNvPr id="8212" name="Text Box 19"/>
          <p:cNvSpPr txBox="1">
            <a:spLocks noChangeArrowheads="1"/>
          </p:cNvSpPr>
          <p:nvPr/>
        </p:nvSpPr>
        <p:spPr bwMode="auto">
          <a:xfrm>
            <a:off x="7346265" y="0"/>
            <a:ext cx="17111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dirty="0" smtClean="0"/>
              <a:t>2013-2014</a:t>
            </a:r>
            <a:endParaRPr lang="es-ES" altLang="es-ES" sz="2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b="1" dirty="0" smtClean="0">
                <a:latin typeface="Arial Narrow" pitchFamily="34" charset="0"/>
              </a:rPr>
              <a:t>PRIMER CUATRIMESTRE</a:t>
            </a:r>
            <a:endParaRPr lang="es-ES" altLang="es-ES" sz="1200" b="1" dirty="0">
              <a:latin typeface="Arial Narrow" pitchFamily="34" charset="0"/>
            </a:endParaRPr>
          </a:p>
        </p:txBody>
      </p:sp>
      <p:graphicFrame>
        <p:nvGraphicFramePr>
          <p:cNvPr id="34" name="1 Gráfico"/>
          <p:cNvGraphicFramePr>
            <a:graphicFrameLocks/>
          </p:cNvGraphicFramePr>
          <p:nvPr/>
        </p:nvGraphicFramePr>
        <p:xfrm>
          <a:off x="785812" y="896408"/>
          <a:ext cx="7572375" cy="5065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29690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WordArt 2"/>
          <p:cNvSpPr>
            <a:spLocks noChangeArrowheads="1" noChangeShapeType="1" noTextEdit="1"/>
          </p:cNvSpPr>
          <p:nvPr/>
        </p:nvSpPr>
        <p:spPr bwMode="auto">
          <a:xfrm>
            <a:off x="2305050" y="76200"/>
            <a:ext cx="45339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2º Historia (asignaturas</a:t>
            </a:r>
            <a:r>
              <a:rPr lang="es-ES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9223" name="WordArt 8"/>
          <p:cNvSpPr>
            <a:spLocks noChangeArrowheads="1" noChangeShapeType="1" noTextEdit="1"/>
          </p:cNvSpPr>
          <p:nvPr/>
        </p:nvSpPr>
        <p:spPr bwMode="auto">
          <a:xfrm>
            <a:off x="3851920" y="6093296"/>
            <a:ext cx="22860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prácticas</a:t>
            </a:r>
          </a:p>
        </p:txBody>
      </p:sp>
      <p:sp>
        <p:nvSpPr>
          <p:cNvPr id="9226" name="CuadroTexto 5"/>
          <p:cNvSpPr txBox="1">
            <a:spLocks noChangeArrowheads="1"/>
          </p:cNvSpPr>
          <p:nvPr/>
        </p:nvSpPr>
        <p:spPr bwMode="auto">
          <a:xfrm>
            <a:off x="4572000" y="836712"/>
            <a:ext cx="352901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Lo desarrollado se ajusta a los objetivos del programa</a:t>
            </a:r>
          </a:p>
        </p:txBody>
      </p:sp>
      <p:sp>
        <p:nvSpPr>
          <p:cNvPr id="9229" name="CuadroTexto 6"/>
          <p:cNvSpPr txBox="1">
            <a:spLocks noChangeArrowheads="1"/>
          </p:cNvSpPr>
          <p:nvPr/>
        </p:nvSpPr>
        <p:spPr bwMode="auto">
          <a:xfrm>
            <a:off x="7029791" y="2780928"/>
            <a:ext cx="19081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Se muestra accesible en su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relación con los estudiantes</a:t>
            </a:r>
          </a:p>
        </p:txBody>
      </p:sp>
      <p:sp>
        <p:nvSpPr>
          <p:cNvPr id="9230" name="CuadroTexto 6"/>
          <p:cNvSpPr txBox="1">
            <a:spLocks noChangeArrowheads="1"/>
          </p:cNvSpPr>
          <p:nvPr/>
        </p:nvSpPr>
        <p:spPr bwMode="auto">
          <a:xfrm>
            <a:off x="6732240" y="4419600"/>
            <a:ext cx="174466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Manifiesta una adecuada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preparación de la clase</a:t>
            </a:r>
          </a:p>
        </p:txBody>
      </p:sp>
      <p:sp>
        <p:nvSpPr>
          <p:cNvPr id="9231" name="CuadroTexto 6"/>
          <p:cNvSpPr txBox="1">
            <a:spLocks noChangeArrowheads="1"/>
          </p:cNvSpPr>
          <p:nvPr/>
        </p:nvSpPr>
        <p:spPr bwMode="auto">
          <a:xfrm>
            <a:off x="5466357" y="5544914"/>
            <a:ext cx="198596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Estimula el trabajo en equipo</a:t>
            </a:r>
          </a:p>
        </p:txBody>
      </p:sp>
      <p:sp>
        <p:nvSpPr>
          <p:cNvPr id="9232" name="CuadroTexto 7"/>
          <p:cNvSpPr txBox="1">
            <a:spLocks noChangeArrowheads="1"/>
          </p:cNvSpPr>
          <p:nvPr/>
        </p:nvSpPr>
        <p:spPr bwMode="auto">
          <a:xfrm>
            <a:off x="1582366" y="5544914"/>
            <a:ext cx="234156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Estimula la expresión oral y escrita</a:t>
            </a:r>
          </a:p>
        </p:txBody>
      </p:sp>
      <p:sp>
        <p:nvSpPr>
          <p:cNvPr id="9234" name="CuadroTexto 9"/>
          <p:cNvSpPr txBox="1">
            <a:spLocks noChangeArrowheads="1"/>
          </p:cNvSpPr>
          <p:nvPr/>
        </p:nvSpPr>
        <p:spPr bwMode="auto">
          <a:xfrm>
            <a:off x="1004912" y="4344268"/>
            <a:ext cx="17668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Las prácticas han servido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para completar la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formación</a:t>
            </a:r>
          </a:p>
        </p:txBody>
      </p:sp>
      <p:sp>
        <p:nvSpPr>
          <p:cNvPr id="9235" name="CuadroTexto 10"/>
          <p:cNvSpPr txBox="1">
            <a:spLocks noChangeArrowheads="1"/>
          </p:cNvSpPr>
          <p:nvPr/>
        </p:nvSpPr>
        <p:spPr bwMode="auto">
          <a:xfrm>
            <a:off x="771996" y="2712343"/>
            <a:ext cx="18557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La utilización de las NN TT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es la adecuada</a:t>
            </a:r>
          </a:p>
        </p:txBody>
      </p:sp>
      <p:sp>
        <p:nvSpPr>
          <p:cNvPr id="9236" name="CuadroTexto 11"/>
          <p:cNvSpPr txBox="1">
            <a:spLocks noChangeArrowheads="1"/>
          </p:cNvSpPr>
          <p:nvPr/>
        </p:nvSpPr>
        <p:spPr bwMode="auto">
          <a:xfrm>
            <a:off x="1803351" y="1272183"/>
            <a:ext cx="17605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CALIFICACIÓN GLOBAL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DEL PROFESOR</a:t>
            </a:r>
          </a:p>
        </p:txBody>
      </p:sp>
      <p:sp>
        <p:nvSpPr>
          <p:cNvPr id="9237" name="AutoShape 2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038" y="66675"/>
            <a:ext cx="609600" cy="533400"/>
          </a:xfrm>
          <a:prstGeom prst="actionButtonHome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2400"/>
          </a:p>
        </p:txBody>
      </p:sp>
      <p:sp>
        <p:nvSpPr>
          <p:cNvPr id="9238" name="Text Box 19"/>
          <p:cNvSpPr txBox="1">
            <a:spLocks noChangeArrowheads="1"/>
          </p:cNvSpPr>
          <p:nvPr/>
        </p:nvSpPr>
        <p:spPr bwMode="auto">
          <a:xfrm>
            <a:off x="7346266" y="0"/>
            <a:ext cx="17111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dirty="0" smtClean="0"/>
              <a:t>2013-2014</a:t>
            </a:r>
            <a:endParaRPr lang="es-ES" altLang="es-ES" sz="2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b="1" dirty="0" smtClean="0">
                <a:latin typeface="Arial Narrow" pitchFamily="34" charset="0"/>
              </a:rPr>
              <a:t>PRIMER CUATRIMESTRE</a:t>
            </a:r>
            <a:endParaRPr lang="es-ES" altLang="es-ES" sz="1200" b="1" dirty="0">
              <a:latin typeface="Arial Narrow" pitchFamily="34" charset="0"/>
            </a:endParaRPr>
          </a:p>
        </p:txBody>
      </p:sp>
      <p:sp>
        <p:nvSpPr>
          <p:cNvPr id="27" name="CuadroTexto 6"/>
          <p:cNvSpPr txBox="1">
            <a:spLocks noChangeArrowheads="1"/>
          </p:cNvSpPr>
          <p:nvPr/>
        </p:nvSpPr>
        <p:spPr bwMode="auto">
          <a:xfrm>
            <a:off x="6266037" y="1357944"/>
            <a:ext cx="1951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100" dirty="0" smtClean="0">
                <a:latin typeface="Calibri" pitchFamily="34" charset="0"/>
                <a:ea typeface="ＭＳ Ｐゴシック" charset="-128"/>
              </a:rPr>
              <a:t>Se muestra competente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100" dirty="0" smtClean="0">
                <a:latin typeface="Calibri" pitchFamily="34" charset="0"/>
                <a:ea typeface="ＭＳ Ｐゴシック" charset="-128"/>
              </a:rPr>
              <a:t>en los contenidos que imparte</a:t>
            </a:r>
            <a:endParaRPr lang="es-ES_tradnl" altLang="es-ES" sz="1100" dirty="0">
              <a:latin typeface="Calibri" pitchFamily="34" charset="0"/>
              <a:ea typeface="ＭＳ Ｐゴシック" charset="-128"/>
            </a:endParaRPr>
          </a:p>
        </p:txBody>
      </p:sp>
      <p:graphicFrame>
        <p:nvGraphicFramePr>
          <p:cNvPr id="23" name="3 Gráfico"/>
          <p:cNvGraphicFramePr>
            <a:graphicFrameLocks/>
          </p:cNvGraphicFramePr>
          <p:nvPr/>
        </p:nvGraphicFramePr>
        <p:xfrm>
          <a:off x="785812" y="879475"/>
          <a:ext cx="7572375" cy="509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7725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2305050" y="228600"/>
            <a:ext cx="45339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2º Historia (asignaturas</a:t>
            </a:r>
            <a:r>
              <a:rPr lang="es-ES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323528" y="5949280"/>
            <a:ext cx="16764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teoría</a:t>
            </a:r>
          </a:p>
        </p:txBody>
      </p:sp>
      <p:sp>
        <p:nvSpPr>
          <p:cNvPr id="8197" name="CuadroTexto 1"/>
          <p:cNvSpPr txBox="1">
            <a:spLocks noChangeArrowheads="1"/>
          </p:cNvSpPr>
          <p:nvPr/>
        </p:nvSpPr>
        <p:spPr bwMode="auto">
          <a:xfrm>
            <a:off x="4572000" y="692696"/>
            <a:ext cx="23749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Establece una adecuada relación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entre las partes del programa</a:t>
            </a:r>
          </a:p>
        </p:txBody>
      </p:sp>
      <p:sp>
        <p:nvSpPr>
          <p:cNvPr id="8198" name="CuadroTexto 2"/>
          <p:cNvSpPr txBox="1">
            <a:spLocks noChangeArrowheads="1"/>
          </p:cNvSpPr>
          <p:nvPr/>
        </p:nvSpPr>
        <p:spPr bwMode="auto">
          <a:xfrm>
            <a:off x="6321896" y="1484784"/>
            <a:ext cx="9144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Lo desarrollado se ajusta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los objetivos del programa</a:t>
            </a:r>
          </a:p>
        </p:txBody>
      </p:sp>
      <p:sp>
        <p:nvSpPr>
          <p:cNvPr id="8199" name="CuadroTexto 3"/>
          <p:cNvSpPr txBox="1">
            <a:spLocks noChangeArrowheads="1"/>
          </p:cNvSpPr>
          <p:nvPr/>
        </p:nvSpPr>
        <p:spPr bwMode="auto">
          <a:xfrm>
            <a:off x="7041976" y="3212976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 dirty="0">
                <a:latin typeface="Calibri" pitchFamily="34" charset="0"/>
                <a:ea typeface="ＭＳ Ｐゴシック" charset="-128"/>
              </a:rPr>
              <a:t>Se muestra competente 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 dirty="0">
                <a:latin typeface="Calibri" pitchFamily="34" charset="0"/>
                <a:ea typeface="ＭＳ Ｐゴシック" charset="-128"/>
              </a:rPr>
              <a:t>los contenidos que imparte</a:t>
            </a:r>
          </a:p>
        </p:txBody>
      </p:sp>
      <p:sp>
        <p:nvSpPr>
          <p:cNvPr id="8200" name="CuadroTexto 4"/>
          <p:cNvSpPr txBox="1">
            <a:spLocks noChangeArrowheads="1"/>
          </p:cNvSpPr>
          <p:nvPr/>
        </p:nvSpPr>
        <p:spPr bwMode="auto">
          <a:xfrm>
            <a:off x="6393904" y="5013176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Explica con claridad</a:t>
            </a:r>
          </a:p>
        </p:txBody>
      </p:sp>
      <p:sp>
        <p:nvSpPr>
          <p:cNvPr id="8201" name="CuadroTexto 5"/>
          <p:cNvSpPr txBox="1">
            <a:spLocks noChangeArrowheads="1"/>
          </p:cNvSpPr>
          <p:nvPr/>
        </p:nvSpPr>
        <p:spPr bwMode="auto">
          <a:xfrm>
            <a:off x="4611638" y="5805264"/>
            <a:ext cx="356076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Los recursos didácticos son apropiados y actualizados</a:t>
            </a:r>
          </a:p>
        </p:txBody>
      </p:sp>
      <p:sp>
        <p:nvSpPr>
          <p:cNvPr id="8202" name="CuadroTexto 6"/>
          <p:cNvSpPr txBox="1">
            <a:spLocks noChangeArrowheads="1"/>
          </p:cNvSpPr>
          <p:nvPr/>
        </p:nvSpPr>
        <p:spPr bwMode="auto">
          <a:xfrm>
            <a:off x="1043608" y="4725144"/>
            <a:ext cx="19542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Se muestra accesible 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su relación con el estudiante</a:t>
            </a:r>
          </a:p>
        </p:txBody>
      </p:sp>
      <p:sp>
        <p:nvSpPr>
          <p:cNvPr id="8203" name="CuadroTexto 7"/>
          <p:cNvSpPr txBox="1">
            <a:spLocks noChangeArrowheads="1"/>
          </p:cNvSpPr>
          <p:nvPr/>
        </p:nvSpPr>
        <p:spPr bwMode="auto">
          <a:xfrm>
            <a:off x="1403648" y="2976116"/>
            <a:ext cx="969962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Estimula la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participación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en clase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1658888" y="1340768"/>
            <a:ext cx="1905000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CALIFICACIÓN GLOBAL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DEL PROFESOR</a:t>
            </a:r>
            <a:endParaRPr lang="es-ES" altLang="es-ES" sz="1100"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8211" name="AutoShape 2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950" y="71438"/>
            <a:ext cx="609600" cy="533400"/>
          </a:xfrm>
          <a:prstGeom prst="actionButtonHome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2400"/>
          </a:p>
        </p:txBody>
      </p:sp>
      <p:sp>
        <p:nvSpPr>
          <p:cNvPr id="8212" name="Text Box 19"/>
          <p:cNvSpPr txBox="1">
            <a:spLocks noChangeArrowheads="1"/>
          </p:cNvSpPr>
          <p:nvPr/>
        </p:nvSpPr>
        <p:spPr bwMode="auto">
          <a:xfrm>
            <a:off x="7273328" y="0"/>
            <a:ext cx="185698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dirty="0" smtClean="0"/>
              <a:t>2013-2014</a:t>
            </a:r>
            <a:endParaRPr lang="es-ES" altLang="es-ES" sz="2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b="1" dirty="0" smtClean="0">
                <a:latin typeface="Arial Narrow" pitchFamily="34" charset="0"/>
              </a:rPr>
              <a:t>SEGUNDO CUATRIMESTRE</a:t>
            </a:r>
            <a:endParaRPr lang="es-ES" altLang="es-ES" sz="1200" b="1" dirty="0">
              <a:latin typeface="Arial Narrow" pitchFamily="34" charset="0"/>
            </a:endParaRPr>
          </a:p>
        </p:txBody>
      </p:sp>
      <p:graphicFrame>
        <p:nvGraphicFramePr>
          <p:cNvPr id="22" name="1 Gráfico"/>
          <p:cNvGraphicFramePr>
            <a:graphicFrameLocks/>
          </p:cNvGraphicFramePr>
          <p:nvPr/>
        </p:nvGraphicFramePr>
        <p:xfrm>
          <a:off x="785812" y="854075"/>
          <a:ext cx="7572375" cy="514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8105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WordArt 2"/>
          <p:cNvSpPr>
            <a:spLocks noChangeArrowheads="1" noChangeShapeType="1" noTextEdit="1"/>
          </p:cNvSpPr>
          <p:nvPr/>
        </p:nvSpPr>
        <p:spPr bwMode="auto">
          <a:xfrm>
            <a:off x="2305050" y="76200"/>
            <a:ext cx="45339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2º Historia (asignaturas</a:t>
            </a:r>
            <a:r>
              <a:rPr lang="es-ES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9223" name="WordArt 8"/>
          <p:cNvSpPr>
            <a:spLocks noChangeArrowheads="1" noChangeShapeType="1" noTextEdit="1"/>
          </p:cNvSpPr>
          <p:nvPr/>
        </p:nvSpPr>
        <p:spPr bwMode="auto">
          <a:xfrm>
            <a:off x="3563888" y="6093296"/>
            <a:ext cx="2304256" cy="498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prácticas</a:t>
            </a:r>
          </a:p>
        </p:txBody>
      </p:sp>
      <p:sp>
        <p:nvSpPr>
          <p:cNvPr id="9226" name="CuadroTexto 5"/>
          <p:cNvSpPr txBox="1">
            <a:spLocks noChangeArrowheads="1"/>
          </p:cNvSpPr>
          <p:nvPr/>
        </p:nvSpPr>
        <p:spPr bwMode="auto">
          <a:xfrm>
            <a:off x="4572000" y="864394"/>
            <a:ext cx="352901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Lo desarrollado se ajusta a los objetivos del programa</a:t>
            </a:r>
          </a:p>
        </p:txBody>
      </p:sp>
      <p:sp>
        <p:nvSpPr>
          <p:cNvPr id="9229" name="CuadroTexto 6"/>
          <p:cNvSpPr txBox="1">
            <a:spLocks noChangeArrowheads="1"/>
          </p:cNvSpPr>
          <p:nvPr/>
        </p:nvSpPr>
        <p:spPr bwMode="auto">
          <a:xfrm>
            <a:off x="6876256" y="2780928"/>
            <a:ext cx="19081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Se muestra accesible en su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relación con los estudiantes</a:t>
            </a:r>
          </a:p>
        </p:txBody>
      </p:sp>
      <p:sp>
        <p:nvSpPr>
          <p:cNvPr id="9230" name="CuadroTexto 6"/>
          <p:cNvSpPr txBox="1">
            <a:spLocks noChangeArrowheads="1"/>
          </p:cNvSpPr>
          <p:nvPr/>
        </p:nvSpPr>
        <p:spPr bwMode="auto">
          <a:xfrm>
            <a:off x="6643762" y="4365104"/>
            <a:ext cx="174466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Manifiesta una adecuada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preparación de la clase</a:t>
            </a:r>
          </a:p>
        </p:txBody>
      </p:sp>
      <p:sp>
        <p:nvSpPr>
          <p:cNvPr id="9231" name="CuadroTexto 6"/>
          <p:cNvSpPr txBox="1">
            <a:spLocks noChangeArrowheads="1"/>
          </p:cNvSpPr>
          <p:nvPr/>
        </p:nvSpPr>
        <p:spPr bwMode="auto">
          <a:xfrm>
            <a:off x="5394349" y="5472906"/>
            <a:ext cx="198596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Estimula el trabajo en equipo</a:t>
            </a:r>
          </a:p>
        </p:txBody>
      </p:sp>
      <p:sp>
        <p:nvSpPr>
          <p:cNvPr id="9232" name="CuadroTexto 7"/>
          <p:cNvSpPr txBox="1">
            <a:spLocks noChangeArrowheads="1"/>
          </p:cNvSpPr>
          <p:nvPr/>
        </p:nvSpPr>
        <p:spPr bwMode="auto">
          <a:xfrm>
            <a:off x="1582366" y="5544914"/>
            <a:ext cx="234156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Estimula la expresión oral y escrita</a:t>
            </a:r>
          </a:p>
        </p:txBody>
      </p:sp>
      <p:sp>
        <p:nvSpPr>
          <p:cNvPr id="9234" name="CuadroTexto 9"/>
          <p:cNvSpPr txBox="1">
            <a:spLocks noChangeArrowheads="1"/>
          </p:cNvSpPr>
          <p:nvPr/>
        </p:nvSpPr>
        <p:spPr bwMode="auto">
          <a:xfrm>
            <a:off x="1076920" y="4221088"/>
            <a:ext cx="17668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Las prácticas han servido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para completar la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formación</a:t>
            </a:r>
          </a:p>
        </p:txBody>
      </p:sp>
      <p:sp>
        <p:nvSpPr>
          <p:cNvPr id="9235" name="CuadroTexto 10"/>
          <p:cNvSpPr txBox="1">
            <a:spLocks noChangeArrowheads="1"/>
          </p:cNvSpPr>
          <p:nvPr/>
        </p:nvSpPr>
        <p:spPr bwMode="auto">
          <a:xfrm>
            <a:off x="844004" y="2712343"/>
            <a:ext cx="18557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La utilización de las NN TT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es la adecuada</a:t>
            </a:r>
          </a:p>
        </p:txBody>
      </p:sp>
      <p:sp>
        <p:nvSpPr>
          <p:cNvPr id="9236" name="CuadroTexto 11"/>
          <p:cNvSpPr txBox="1">
            <a:spLocks noChangeArrowheads="1"/>
          </p:cNvSpPr>
          <p:nvPr/>
        </p:nvSpPr>
        <p:spPr bwMode="auto">
          <a:xfrm>
            <a:off x="1763688" y="1344191"/>
            <a:ext cx="17605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CALIFICACIÓN GLOBAL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>
                <a:latin typeface="Calibri" pitchFamily="34" charset="0"/>
                <a:ea typeface="ＭＳ Ｐゴシック" charset="-128"/>
              </a:rPr>
              <a:t>DEL PROFESOR</a:t>
            </a:r>
          </a:p>
        </p:txBody>
      </p:sp>
      <p:sp>
        <p:nvSpPr>
          <p:cNvPr id="9237" name="AutoShape 2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038" y="66675"/>
            <a:ext cx="609600" cy="533400"/>
          </a:xfrm>
          <a:prstGeom prst="actionButtonHome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2400"/>
          </a:p>
        </p:txBody>
      </p:sp>
      <p:sp>
        <p:nvSpPr>
          <p:cNvPr id="9238" name="Text Box 19"/>
          <p:cNvSpPr txBox="1">
            <a:spLocks noChangeArrowheads="1"/>
          </p:cNvSpPr>
          <p:nvPr/>
        </p:nvSpPr>
        <p:spPr bwMode="auto">
          <a:xfrm>
            <a:off x="7273329" y="0"/>
            <a:ext cx="185698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dirty="0" smtClean="0"/>
              <a:t>2013-2014</a:t>
            </a:r>
            <a:endParaRPr lang="es-ES" altLang="es-ES" sz="2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b="1" dirty="0" smtClean="0">
                <a:latin typeface="Arial Narrow" pitchFamily="34" charset="0"/>
              </a:rPr>
              <a:t>SEGUNDO CUATRIMESTRE</a:t>
            </a:r>
            <a:endParaRPr lang="es-ES" altLang="es-ES" sz="1200" b="1" dirty="0">
              <a:latin typeface="Arial Narrow" pitchFamily="34" charset="0"/>
            </a:endParaRPr>
          </a:p>
        </p:txBody>
      </p:sp>
      <p:sp>
        <p:nvSpPr>
          <p:cNvPr id="27" name="CuadroTexto 6"/>
          <p:cNvSpPr txBox="1">
            <a:spLocks noChangeArrowheads="1"/>
          </p:cNvSpPr>
          <p:nvPr/>
        </p:nvSpPr>
        <p:spPr bwMode="auto">
          <a:xfrm>
            <a:off x="6084168" y="1412776"/>
            <a:ext cx="1951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100" dirty="0" smtClean="0">
                <a:latin typeface="Calibri" pitchFamily="34" charset="0"/>
                <a:ea typeface="ＭＳ Ｐゴシック" charset="-128"/>
              </a:rPr>
              <a:t>Se muestra competente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100" dirty="0" smtClean="0">
                <a:latin typeface="Calibri" pitchFamily="34" charset="0"/>
                <a:ea typeface="ＭＳ Ｐゴシック" charset="-128"/>
              </a:rPr>
              <a:t>en los contenidos que imparte</a:t>
            </a:r>
            <a:endParaRPr lang="es-ES_tradnl" altLang="es-ES" sz="1100" dirty="0">
              <a:latin typeface="Calibri" pitchFamily="34" charset="0"/>
              <a:ea typeface="ＭＳ Ｐゴシック" charset="-128"/>
            </a:endParaRPr>
          </a:p>
        </p:txBody>
      </p:sp>
      <p:graphicFrame>
        <p:nvGraphicFramePr>
          <p:cNvPr id="23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6982243"/>
              </p:ext>
            </p:extLst>
          </p:nvPr>
        </p:nvGraphicFramePr>
        <p:xfrm>
          <a:off x="827584" y="908720"/>
          <a:ext cx="7604125" cy="5014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3823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884</Words>
  <Application>Microsoft Macintosh PowerPoint</Application>
  <PresentationFormat>Presentación en pantalla (4:3)</PresentationFormat>
  <Paragraphs>239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Encuestas de Historia 2013-2014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David Alonso García</cp:lastModifiedBy>
  <cp:revision>34</cp:revision>
  <dcterms:created xsi:type="dcterms:W3CDTF">2015-01-21T16:25:52Z</dcterms:created>
  <dcterms:modified xsi:type="dcterms:W3CDTF">2015-10-29T20:51:56Z</dcterms:modified>
</cp:coreProperties>
</file>